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handoutMasterIdLst>
    <p:handoutMasterId r:id="rId77"/>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36" r:id="rId30"/>
    <p:sldId id="328" r:id="rId31"/>
    <p:sldId id="284" r:id="rId32"/>
    <p:sldId id="264" r:id="rId33"/>
    <p:sldId id="266" r:id="rId34"/>
    <p:sldId id="343" r:id="rId35"/>
    <p:sldId id="338" r:id="rId36"/>
    <p:sldId id="337" r:id="rId37"/>
    <p:sldId id="345" r:id="rId38"/>
    <p:sldId id="344" r:id="rId39"/>
    <p:sldId id="346" r:id="rId40"/>
    <p:sldId id="347" r:id="rId41"/>
    <p:sldId id="348" r:id="rId42"/>
    <p:sldId id="349" r:id="rId43"/>
    <p:sldId id="350" r:id="rId44"/>
    <p:sldId id="351" r:id="rId45"/>
    <p:sldId id="352" r:id="rId46"/>
    <p:sldId id="353" r:id="rId47"/>
    <p:sldId id="341" r:id="rId48"/>
    <p:sldId id="268" r:id="rId49"/>
    <p:sldId id="290" r:id="rId50"/>
    <p:sldId id="283" r:id="rId51"/>
    <p:sldId id="281" r:id="rId52"/>
    <p:sldId id="288" r:id="rId53"/>
    <p:sldId id="282" r:id="rId54"/>
    <p:sldId id="330" r:id="rId55"/>
    <p:sldId id="306" r:id="rId56"/>
    <p:sldId id="310" r:id="rId57"/>
    <p:sldId id="308" r:id="rId58"/>
    <p:sldId id="312" r:id="rId59"/>
    <p:sldId id="307" r:id="rId60"/>
    <p:sldId id="329" r:id="rId61"/>
    <p:sldId id="334" r:id="rId62"/>
    <p:sldId id="335" r:id="rId63"/>
    <p:sldId id="295" r:id="rId64"/>
    <p:sldId id="296" r:id="rId65"/>
    <p:sldId id="297" r:id="rId66"/>
    <p:sldId id="298" r:id="rId67"/>
    <p:sldId id="299" r:id="rId68"/>
    <p:sldId id="300" r:id="rId69"/>
    <p:sldId id="302" r:id="rId70"/>
    <p:sldId id="333" r:id="rId71"/>
    <p:sldId id="301" r:id="rId72"/>
    <p:sldId id="303" r:id="rId73"/>
    <p:sldId id="304" r:id="rId74"/>
    <p:sldId id="311" r:id="rId75"/>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 id="336"/>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343"/>
            <p14:sldId id="338"/>
            <p14:sldId id="337"/>
            <p14:sldId id="345"/>
            <p14:sldId id="344"/>
            <p14:sldId id="346"/>
            <p14:sldId id="347"/>
            <p14:sldId id="348"/>
            <p14:sldId id="349"/>
            <p14:sldId id="350"/>
            <p14:sldId id="351"/>
            <p14:sldId id="352"/>
            <p14:sldId id="353"/>
            <p14:sldId id="341"/>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307"/>
          </p14:sldIdLst>
        </p14:section>
        <p14:section name="Prototyp mBot" id="{3D537318-CBB6-9749-9B49-532214ACFD95}">
          <p14:sldIdLst>
            <p14:sldId id="329"/>
            <p14:sldId id="334"/>
            <p14:sldId id="335"/>
            <p14:sldId id="295"/>
            <p14:sldId id="296"/>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eck" initials="C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0" autoAdjust="0"/>
    <p:restoredTop sz="94645" autoAdjust="0"/>
  </p:normalViewPr>
  <p:slideViewPr>
    <p:cSldViewPr snapToGrid="0" snapToObjects="1">
      <p:cViewPr>
        <p:scale>
          <a:sx n="118" d="100"/>
          <a:sy n="118" d="100"/>
        </p:scale>
        <p:origin x="-14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5T12:36:16.650"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a:t>RTOS-fähiger µC</a:t>
          </a:r>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a:t>Bluetooth Schnittstelle</a:t>
          </a:r>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a:t>Motoren</a:t>
          </a:r>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a:t>HAL-Sensor</a:t>
          </a:r>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a:t>UWB</a:t>
          </a:r>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a:t>GPS-Modul</a:t>
          </a:r>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a:t>Ultraschall</a:t>
          </a:r>
        </a:p>
        <a:p>
          <a:r>
            <a:rPr lang="de-DE" dirty="0" err="1"/>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a:t>Kamera</a:t>
          </a:r>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de-DE"/>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de-DE"/>
        </a:p>
      </dgm:t>
    </dgm:pt>
    <dgm:pt modelId="{04A995DB-A781-412F-BCBF-BF2248B94A92}" type="pres">
      <dgm:prSet presAssocID="{6F6B80E2-E8B1-4F02-922B-C97E6E4BDFB9}" presName="connectorText" presStyleLbl="sibTrans2D1" presStyleIdx="0" presStyleCnt="7"/>
      <dgm:spPr/>
      <dgm:t>
        <a:bodyPr/>
        <a:lstStyle/>
        <a:p>
          <a:endParaRPr lang="de-DE"/>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de-DE"/>
        </a:p>
      </dgm:t>
    </dgm:pt>
    <dgm:pt modelId="{ED419E37-4A5D-4AC5-A038-3579188B5DD3}" type="pres">
      <dgm:prSet presAssocID="{0ADB37A6-8DEA-4FA9-90B4-628E49E85CDE}" presName="connectorText" presStyleLbl="sibTrans2D1" presStyleIdx="1" presStyleCnt="7"/>
      <dgm:spPr/>
      <dgm:t>
        <a:bodyPr/>
        <a:lstStyle/>
        <a:p>
          <a:endParaRPr lang="de-DE"/>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de-DE"/>
        </a:p>
      </dgm:t>
    </dgm:pt>
    <dgm:pt modelId="{C5F351BE-5883-49F3-B890-08A2C9674825}" type="pres">
      <dgm:prSet presAssocID="{D020DFAE-FC40-41BA-9192-7C30179104AF}" presName="connectorText" presStyleLbl="sibTrans2D1" presStyleIdx="2" presStyleCnt="7"/>
      <dgm:spPr/>
      <dgm:t>
        <a:bodyPr/>
        <a:lstStyle/>
        <a:p>
          <a:endParaRPr lang="de-DE"/>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de-DE"/>
        </a:p>
      </dgm:t>
    </dgm:pt>
    <dgm:pt modelId="{6EBC4CF7-F025-418F-80AF-C60BC902518D}" type="pres">
      <dgm:prSet presAssocID="{D5C25E18-15A0-4578-827C-FAD5C878973B}" presName="connectorText" presStyleLbl="sibTrans2D1" presStyleIdx="3" presStyleCnt="7"/>
      <dgm:spPr/>
      <dgm:t>
        <a:bodyPr/>
        <a:lstStyle/>
        <a:p>
          <a:endParaRPr lang="de-DE"/>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7"/>
      <dgm:spPr/>
      <dgm:t>
        <a:bodyPr/>
        <a:lstStyle/>
        <a:p>
          <a:endParaRPr lang="de-DE"/>
        </a:p>
      </dgm:t>
    </dgm:pt>
    <dgm:pt modelId="{414023BA-B8D6-491D-824C-1EA788DDD04E}" type="pres">
      <dgm:prSet presAssocID="{9CBD9E1E-CB06-4C88-8AEA-3C33C32A3F81}" presName="connectorText" presStyleLbl="sibTrans2D1" presStyleIdx="4" presStyleCnt="7"/>
      <dgm:spPr/>
      <dgm:t>
        <a:bodyPr/>
        <a:lstStyle/>
        <a:p>
          <a:endParaRPr lang="de-DE"/>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de-DE"/>
        </a:p>
      </dgm:t>
    </dgm:pt>
    <dgm:pt modelId="{539B4662-2EE1-440E-BFD1-474614C8FE05}" type="pres">
      <dgm:prSet presAssocID="{3C7638AA-D7CA-4C91-A5C6-4C5B27241DC4}" presName="parTrans" presStyleLbl="sibTrans2D1" presStyleIdx="5" presStyleCnt="7"/>
      <dgm:spPr/>
      <dgm:t>
        <a:bodyPr/>
        <a:lstStyle/>
        <a:p>
          <a:endParaRPr lang="de-DE"/>
        </a:p>
      </dgm:t>
    </dgm:pt>
    <dgm:pt modelId="{ADB6BD18-6501-414C-A877-6713EAB96B61}" type="pres">
      <dgm:prSet presAssocID="{3C7638AA-D7CA-4C91-A5C6-4C5B27241DC4}" presName="connectorText" presStyleLbl="sibTrans2D1" presStyleIdx="5" presStyleCnt="7"/>
      <dgm:spPr/>
      <dgm:t>
        <a:bodyPr/>
        <a:lstStyle/>
        <a:p>
          <a:endParaRPr lang="de-DE"/>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de-DE"/>
        </a:p>
      </dgm:t>
    </dgm:pt>
    <dgm:pt modelId="{4DD41723-1810-49BF-8446-968700848316}" type="pres">
      <dgm:prSet presAssocID="{168541DD-3EF4-48EA-A728-586B794B17F2}" presName="connectorText" presStyleLbl="sibTrans2D1" presStyleIdx="6" presStyleCnt="7"/>
      <dgm:spPr/>
      <dgm:t>
        <a:bodyPr/>
        <a:lstStyle/>
        <a:p>
          <a:endParaRPr lang="de-DE"/>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a:t>RTOS</a:t>
          </a:r>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a:t>Bluetooth </a:t>
          </a:r>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a:t>Motoren</a:t>
          </a:r>
        </a:p>
        <a:p>
          <a:r>
            <a:rPr lang="de-DE" dirty="0"/>
            <a:t>ansteuern</a:t>
          </a:r>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a:t>Drehzahl</a:t>
          </a:r>
        </a:p>
        <a:p>
          <a:r>
            <a:rPr lang="de-DE" dirty="0" err="1"/>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a:t>Abstands</a:t>
          </a:r>
        </a:p>
        <a:p>
          <a:r>
            <a:rPr lang="de-DE" dirty="0" err="1"/>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a:t>Positions</a:t>
          </a:r>
          <a:endParaRPr lang="de-DE" dirty="0"/>
        </a:p>
        <a:p>
          <a:r>
            <a:rPr lang="de-DE" dirty="0" err="1"/>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a:t>Kamerabild </a:t>
          </a:r>
        </a:p>
        <a:p>
          <a:r>
            <a:rPr lang="de-DE" dirty="0"/>
            <a:t>auswerten</a:t>
          </a:r>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de-DE"/>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de-DE"/>
        </a:p>
      </dgm:t>
    </dgm:pt>
    <dgm:pt modelId="{04A995DB-A781-412F-BCBF-BF2248B94A92}" type="pres">
      <dgm:prSet presAssocID="{6F6B80E2-E8B1-4F02-922B-C97E6E4BDFB9}" presName="connectorText" presStyleLbl="sibTrans2D1" presStyleIdx="0" presStyleCnt="6"/>
      <dgm:spPr/>
      <dgm:t>
        <a:bodyPr/>
        <a:lstStyle/>
        <a:p>
          <a:endParaRPr lang="de-DE"/>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de-DE"/>
        </a:p>
      </dgm:t>
    </dgm:pt>
    <dgm:pt modelId="{ED419E37-4A5D-4AC5-A038-3579188B5DD3}" type="pres">
      <dgm:prSet presAssocID="{0ADB37A6-8DEA-4FA9-90B4-628E49E85CDE}" presName="connectorText" presStyleLbl="sibTrans2D1" presStyleIdx="1" presStyleCnt="6"/>
      <dgm:spPr/>
      <dgm:t>
        <a:bodyPr/>
        <a:lstStyle/>
        <a:p>
          <a:endParaRPr lang="de-DE"/>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de-DE"/>
        </a:p>
      </dgm:t>
    </dgm:pt>
    <dgm:pt modelId="{C5F351BE-5883-49F3-B890-08A2C9674825}" type="pres">
      <dgm:prSet presAssocID="{D020DFAE-FC40-41BA-9192-7C30179104AF}" presName="connectorText" presStyleLbl="sibTrans2D1" presStyleIdx="2" presStyleCnt="6"/>
      <dgm:spPr/>
      <dgm:t>
        <a:bodyPr/>
        <a:lstStyle/>
        <a:p>
          <a:endParaRPr lang="de-DE"/>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de-DE"/>
        </a:p>
      </dgm:t>
    </dgm:pt>
    <dgm:pt modelId="{6EBC4CF7-F025-418F-80AF-C60BC902518D}" type="pres">
      <dgm:prSet presAssocID="{D5C25E18-15A0-4578-827C-FAD5C878973B}" presName="connectorText" presStyleLbl="sibTrans2D1" presStyleIdx="3" presStyleCnt="6"/>
      <dgm:spPr/>
      <dgm:t>
        <a:bodyPr/>
        <a:lstStyle/>
        <a:p>
          <a:endParaRPr lang="de-DE"/>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de-DE"/>
        </a:p>
      </dgm:t>
    </dgm:pt>
    <dgm:pt modelId="{414023BA-B8D6-491D-824C-1EA788DDD04E}" type="pres">
      <dgm:prSet presAssocID="{9CBD9E1E-CB06-4C88-8AEA-3C33C32A3F81}" presName="connectorText" presStyleLbl="sibTrans2D1" presStyleIdx="4" presStyleCnt="6"/>
      <dgm:spPr/>
      <dgm:t>
        <a:bodyPr/>
        <a:lstStyle/>
        <a:p>
          <a:endParaRPr lang="de-DE"/>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de-DE"/>
        </a:p>
      </dgm:t>
    </dgm:pt>
    <dgm:pt modelId="{4DD41723-1810-49BF-8446-968700848316}" type="pres">
      <dgm:prSet presAssocID="{168541DD-3EF4-48EA-A728-586B794B17F2}" presName="connectorText" presStyleLbl="sibTrans2D1" presStyleIdx="5" presStyleCnt="6"/>
      <dgm:spPr/>
      <dgm:t>
        <a:bodyPr/>
        <a:lstStyle/>
        <a:p>
          <a:endParaRPr lang="de-DE"/>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a:t>Touchscreen</a:t>
          </a:r>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a:t>Mobilgerät</a:t>
          </a:r>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a:t>Prozessor</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a:t>Accelerometer</a:t>
          </a:r>
          <a:r>
            <a:rPr lang="de-DE" dirty="0"/>
            <a:t> Sensor</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a:t>Speicher</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de-DE"/>
        </a:p>
      </dgm:t>
    </dgm:pt>
    <dgm:pt modelId="{4C5A628C-DAC4-42A4-94CB-319C507621E6}" type="pres">
      <dgm:prSet presAssocID="{74BF0AD8-8450-4BDC-B693-806C01CAE05C}" presName="connectorText" presStyleLbl="sibTrans2D1" presStyleIdx="0" presStyleCnt="5"/>
      <dgm:spPr/>
      <dgm:t>
        <a:bodyPr/>
        <a:lstStyle/>
        <a:p>
          <a:endParaRPr lang="de-DE"/>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de-DE"/>
        </a:p>
      </dgm:t>
    </dgm:pt>
    <dgm:pt modelId="{0491B216-38EC-4B0D-9A11-F64E45B9EEFD}" type="pres">
      <dgm:prSet presAssocID="{E50110B5-4652-473D-84B3-75BCE8596F7B}" presName="connectorText" presStyleLbl="sibTrans2D1" presStyleIdx="1" presStyleCnt="5"/>
      <dgm:spPr/>
      <dgm:t>
        <a:bodyPr/>
        <a:lstStyle/>
        <a:p>
          <a:endParaRPr lang="de-DE"/>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de-DE"/>
        </a:p>
      </dgm:t>
    </dgm:pt>
    <dgm:pt modelId="{70632132-F04B-4AE9-B8B0-6DB588EAB060}" type="pres">
      <dgm:prSet presAssocID="{2B4B9154-9539-4EC0-B8DA-D49E34B4B1D3}" presName="connectorText" presStyleLbl="sibTrans2D1" presStyleIdx="2" presStyleCnt="5"/>
      <dgm:spPr/>
      <dgm:t>
        <a:bodyPr/>
        <a:lstStyle/>
        <a:p>
          <a:endParaRPr lang="de-DE"/>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de-DE"/>
        </a:p>
      </dgm:t>
    </dgm:pt>
    <dgm:pt modelId="{A1EDBFD4-C0A4-4619-9098-027032D0038D}" type="pres">
      <dgm:prSet presAssocID="{A39D52ED-2C6F-4C6F-A72E-A038764FB536}" presName="connectorText" presStyleLbl="sibTrans2D1" presStyleIdx="3" presStyleCnt="5"/>
      <dgm:spPr/>
      <dgm:t>
        <a:bodyPr/>
        <a:lstStyle/>
        <a:p>
          <a:endParaRPr lang="de-DE"/>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de-DE"/>
        </a:p>
      </dgm:t>
    </dgm:pt>
    <dgm:pt modelId="{732EBD56-AE03-4017-A3B7-B78030B1E1CF}" type="pres">
      <dgm:prSet presAssocID="{CC1D2F84-78D5-43C8-A13B-1D8019E6EDB6}" presName="connectorText" presStyleLbl="sibTrans2D1" presStyleIdx="4" presStyleCnt="5"/>
      <dgm:spPr/>
      <dgm:t>
        <a:bodyPr/>
        <a:lstStyle/>
        <a:p>
          <a:endParaRPr lang="de-DE"/>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61299CDD-FA0D-9146-ABAE-EE07A84D94BB}" type="presOf" srcId="{2B4B9154-9539-4EC0-B8DA-D49E34B4B1D3}" destId="{70632132-F04B-4AE9-B8B0-6DB588EAB060}" srcOrd="1"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4352F4CF-A5B3-414C-B0B1-A9B958DE2120}" type="presOf" srcId="{2B4B9154-9539-4EC0-B8DA-D49E34B4B1D3}" destId="{3E6C5A5E-0CE7-4DD8-A7B7-858141A2AFFD}" srcOrd="0" destOrd="0" presId="urn:microsoft.com/office/officeart/2005/8/layout/radial5"/>
    <dgm:cxn modelId="{F6B45ADC-425A-4242-A5E9-D28AEC3F9B93}" type="presOf" srcId="{EDB42703-B83A-4794-9521-E964E1FACBC0}" destId="{E3B9CC4E-B289-45D2-8E8D-5A5CAE1614BE}"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1710640D-8C25-4A33-91C6-93B6F8A62FFD}" srcId="{64300844-45B9-47B7-BE5D-029288657376}" destId="{70409739-4290-4ADE-91B8-5FB68AFE6F81}" srcOrd="1" destOrd="0" parTransId="{E50110B5-4652-473D-84B3-75BCE8596F7B}" sibTransId="{E3C52D30-679C-4A1E-A0DF-8640569E31BC}"/>
    <dgm:cxn modelId="{F1A0744C-BA5E-7D44-ABE3-2C93A5A9C29A}" type="presOf" srcId="{CC1D2F84-78D5-43C8-A13B-1D8019E6EDB6}" destId="{C05010F8-9818-4F8B-9B04-617C92E895A4}"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1EBC8ECB-6376-454E-AB90-D21DB0A21466}" type="presOf" srcId="{64300844-45B9-47B7-BE5D-029288657376}" destId="{A18BD2AC-1DAF-4C0D-878E-6FAF13AD5416}" srcOrd="0" destOrd="0" presId="urn:microsoft.com/office/officeart/2005/8/layout/radial5"/>
    <dgm:cxn modelId="{24D47A7A-B23E-304D-8465-3B29B18C7965}" type="presOf" srcId="{CC1D2F84-78D5-43C8-A13B-1D8019E6EDB6}" destId="{732EBD56-AE03-4017-A3B7-B78030B1E1CF}" srcOrd="1"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9EF7AA05-4A5E-5544-AF0C-61C3A19C7688}" type="presOf" srcId="{74BF0AD8-8450-4BDC-B693-806C01CAE05C}" destId="{4C5A628C-DAC4-42A4-94CB-319C507621E6}" srcOrd="1"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6240A83D-3AE4-4ADC-A252-259F3ACBAE0B}" srcId="{64300844-45B9-47B7-BE5D-029288657376}" destId="{A922D5F4-4F67-43F5-8D5B-CE3A4FDA056E}" srcOrd="2" destOrd="0" parTransId="{2B4B9154-9539-4EC0-B8DA-D49E34B4B1D3}" sibTransId="{39F00C68-462D-4124-BB69-918B4CE637CD}"/>
    <dgm:cxn modelId="{2BDE429B-C110-8045-ACE3-DF5DE7273C0F}" type="presOf" srcId="{A39D52ED-2C6F-4C6F-A72E-A038764FB536}" destId="{21E06869-D0ED-4F86-B83D-56936213F1DB}" srcOrd="0"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a:t>GUI</a:t>
          </a:r>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a:t>App</a:t>
          </a:r>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a:t>Sensorwert</a:t>
          </a:r>
        </a:p>
        <a:p>
          <a:r>
            <a:rPr lang="de-DE" dirty="0" err="1"/>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a:t>Hardware</a:t>
          </a:r>
        </a:p>
        <a:p>
          <a:r>
            <a:rPr lang="de-DE" dirty="0" err="1"/>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a:t>Ereignis</a:t>
          </a:r>
        </a:p>
        <a:p>
          <a:r>
            <a:rPr lang="de-DE" dirty="0" err="1"/>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a:t>Bluetooth</a:t>
          </a:r>
        </a:p>
        <a:p>
          <a:r>
            <a:rPr lang="de-DE" dirty="0" err="1"/>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de-DE"/>
        </a:p>
      </dgm:t>
    </dgm:pt>
    <dgm:pt modelId="{4C5A628C-DAC4-42A4-94CB-319C507621E6}" type="pres">
      <dgm:prSet presAssocID="{74BF0AD8-8450-4BDC-B693-806C01CAE05C}" presName="connectorText" presStyleLbl="sibTrans2D1" presStyleIdx="0" presStyleCnt="5"/>
      <dgm:spPr/>
      <dgm:t>
        <a:bodyPr/>
        <a:lstStyle/>
        <a:p>
          <a:endParaRPr lang="de-DE"/>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de-DE"/>
        </a:p>
      </dgm:t>
    </dgm:pt>
    <dgm:pt modelId="{0491B216-38EC-4B0D-9A11-F64E45B9EEFD}" type="pres">
      <dgm:prSet presAssocID="{E50110B5-4652-473D-84B3-75BCE8596F7B}" presName="connectorText" presStyleLbl="sibTrans2D1" presStyleIdx="1" presStyleCnt="5"/>
      <dgm:spPr/>
      <dgm:t>
        <a:bodyPr/>
        <a:lstStyle/>
        <a:p>
          <a:endParaRPr lang="de-DE"/>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de-DE"/>
        </a:p>
      </dgm:t>
    </dgm:pt>
    <dgm:pt modelId="{70632132-F04B-4AE9-B8B0-6DB588EAB060}" type="pres">
      <dgm:prSet presAssocID="{2B4B9154-9539-4EC0-B8DA-D49E34B4B1D3}" presName="connectorText" presStyleLbl="sibTrans2D1" presStyleIdx="2" presStyleCnt="5"/>
      <dgm:spPr/>
      <dgm:t>
        <a:bodyPr/>
        <a:lstStyle/>
        <a:p>
          <a:endParaRPr lang="de-DE"/>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de-DE"/>
        </a:p>
      </dgm:t>
    </dgm:pt>
    <dgm:pt modelId="{A1EDBFD4-C0A4-4619-9098-027032D0038D}" type="pres">
      <dgm:prSet presAssocID="{A39D52ED-2C6F-4C6F-A72E-A038764FB536}" presName="connectorText" presStyleLbl="sibTrans2D1" presStyleIdx="3" presStyleCnt="5"/>
      <dgm:spPr/>
      <dgm:t>
        <a:bodyPr/>
        <a:lstStyle/>
        <a:p>
          <a:endParaRPr lang="de-DE"/>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de-DE"/>
        </a:p>
      </dgm:t>
    </dgm:pt>
    <dgm:pt modelId="{732EBD56-AE03-4017-A3B7-B78030B1E1CF}" type="pres">
      <dgm:prSet presAssocID="{CC1D2F84-78D5-43C8-A13B-1D8019E6EDB6}" presName="connectorText" presStyleLbl="sibTrans2D1" presStyleIdx="4" presStyleCnt="5"/>
      <dgm:spPr/>
      <dgm:t>
        <a:bodyPr/>
        <a:lstStyle/>
        <a:p>
          <a:endParaRPr lang="de-DE"/>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BE2CBC64-B1FD-FC4C-852C-992CD831F0F0}"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9CC9299A-01FF-5646-BF31-16D28B225C71}" type="presOf" srcId="{CC1D2F84-78D5-43C8-A13B-1D8019E6EDB6}" destId="{C05010F8-9818-4F8B-9B04-617C92E895A4}" srcOrd="0"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3AA10DE3-580C-694B-B939-77D80EE12AFB}" type="presOf" srcId="{A922D5F4-4F67-43F5-8D5B-CE3A4FDA056E}" destId="{64909A40-281C-4012-A290-11E105503859}"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a:t>Frontscreen</a:t>
          </a:r>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a:t>GUI</a:t>
          </a:r>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a:t>Personalisierung</a:t>
          </a:r>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de-DE"/>
        </a:p>
      </dgm:t>
    </dgm:pt>
    <dgm:pt modelId="{4C5A628C-DAC4-42A4-94CB-319C507621E6}" type="pres">
      <dgm:prSet presAssocID="{74BF0AD8-8450-4BDC-B693-806C01CAE05C}" presName="connectorText" presStyleLbl="sibTrans2D1" presStyleIdx="0" presStyleCnt="7"/>
      <dgm:spPr/>
      <dgm:t>
        <a:bodyPr/>
        <a:lstStyle/>
        <a:p>
          <a:endParaRPr lang="de-DE"/>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de-DE"/>
        </a:p>
      </dgm:t>
    </dgm:pt>
    <dgm:pt modelId="{0491B216-38EC-4B0D-9A11-F64E45B9EEFD}" type="pres">
      <dgm:prSet presAssocID="{E50110B5-4652-473D-84B3-75BCE8596F7B}" presName="connectorText" presStyleLbl="sibTrans2D1" presStyleIdx="1" presStyleCnt="7"/>
      <dgm:spPr/>
      <dgm:t>
        <a:bodyPr/>
        <a:lstStyle/>
        <a:p>
          <a:endParaRPr lang="de-DE"/>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de-DE"/>
        </a:p>
      </dgm:t>
    </dgm:pt>
    <dgm:pt modelId="{70632132-F04B-4AE9-B8B0-6DB588EAB060}" type="pres">
      <dgm:prSet presAssocID="{2B4B9154-9539-4EC0-B8DA-D49E34B4B1D3}" presName="connectorText" presStyleLbl="sibTrans2D1" presStyleIdx="2" presStyleCnt="7"/>
      <dgm:spPr/>
      <dgm:t>
        <a:bodyPr/>
        <a:lstStyle/>
        <a:p>
          <a:endParaRPr lang="de-DE"/>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de-DE"/>
        </a:p>
      </dgm:t>
    </dgm:pt>
    <dgm:pt modelId="{A1EDBFD4-C0A4-4619-9098-027032D0038D}" type="pres">
      <dgm:prSet presAssocID="{A39D52ED-2C6F-4C6F-A72E-A038764FB536}" presName="connectorText" presStyleLbl="sibTrans2D1" presStyleIdx="3" presStyleCnt="7"/>
      <dgm:spPr/>
      <dgm:t>
        <a:bodyPr/>
        <a:lstStyle/>
        <a:p>
          <a:endParaRPr lang="de-DE"/>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de-DE"/>
        </a:p>
      </dgm:t>
    </dgm:pt>
    <dgm:pt modelId="{732EBD56-AE03-4017-A3B7-B78030B1E1CF}" type="pres">
      <dgm:prSet presAssocID="{CC1D2F84-78D5-43C8-A13B-1D8019E6EDB6}" presName="connectorText" presStyleLbl="sibTrans2D1" presStyleIdx="4" presStyleCnt="7"/>
      <dgm:spPr/>
      <dgm:t>
        <a:bodyPr/>
        <a:lstStyle/>
        <a:p>
          <a:endParaRPr lang="de-DE"/>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de-DE"/>
        </a:p>
      </dgm:t>
    </dgm:pt>
    <dgm:pt modelId="{790A0F09-AC5C-4E69-8AA8-D454AE9189B6}" type="pres">
      <dgm:prSet presAssocID="{9E8F232B-5A28-4740-A709-35361BECEF0D}" presName="connectorText" presStyleLbl="sibTrans2D1" presStyleIdx="5" presStyleCnt="7"/>
      <dgm:spPr/>
      <dgm:t>
        <a:bodyPr/>
        <a:lstStyle/>
        <a:p>
          <a:endParaRPr lang="de-DE"/>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de-DE"/>
        </a:p>
      </dgm:t>
    </dgm:pt>
    <dgm:pt modelId="{0A90D38B-F06D-40AB-9954-8113B94CD2AA}" type="pres">
      <dgm:prSet presAssocID="{6EDDDE04-4E3F-4A32-AB61-99CD35BB7B6E}" presName="parTrans" presStyleLbl="sibTrans2D1" presStyleIdx="6" presStyleCnt="7"/>
      <dgm:spPr/>
      <dgm:t>
        <a:bodyPr/>
        <a:lstStyle/>
        <a:p>
          <a:endParaRPr lang="de-DE"/>
        </a:p>
      </dgm:t>
    </dgm:pt>
    <dgm:pt modelId="{12B4001D-2FF4-47D9-8D8B-648631922630}" type="pres">
      <dgm:prSet presAssocID="{6EDDDE04-4E3F-4A32-AB61-99CD35BB7B6E}" presName="connectorText" presStyleLbl="sibTrans2D1" presStyleIdx="6" presStyleCnt="7"/>
      <dgm:spPr/>
      <dgm:t>
        <a:bodyPr/>
        <a:lstStyle/>
        <a:p>
          <a:endParaRPr lang="de-DE"/>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de-DE"/>
        </a:p>
      </dgm:t>
    </dgm:pt>
  </dgm:ptLst>
  <dgm:cxnLst>
    <dgm:cxn modelId="{94567A9C-ED3D-894C-BC53-FAE94B5F37E8}" type="presOf" srcId="{CC1D2F84-78D5-43C8-A13B-1D8019E6EDB6}" destId="{C05010F8-9818-4F8B-9B04-617C92E895A4}"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0D66024A-A34F-814D-9FBF-1340CAF228BF}" type="presOf" srcId="{C3E4261E-2688-4872-B706-CE0713E77E84}" destId="{9C675751-0D64-417B-8F0C-57B1CD04880F}"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6240A83D-3AE4-4ADC-A252-259F3ACBAE0B}" srcId="{64300844-45B9-47B7-BE5D-029288657376}" destId="{A922D5F4-4F67-43F5-8D5B-CE3A4FDA056E}" srcOrd="2" destOrd="0" parTransId="{2B4B9154-9539-4EC0-B8DA-D49E34B4B1D3}" sibTransId="{39F00C68-462D-4124-BB69-918B4CE637CD}"/>
    <dgm:cxn modelId="{A1D47F27-503A-6F40-8B3D-601499ABA3BE}" type="presOf" srcId="{6EDDDE04-4E3F-4A32-AB61-99CD35BB7B6E}" destId="{12B4001D-2FF4-47D9-8D8B-648631922630}" srcOrd="1"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4180E007-51E7-2F4C-BEDE-A32BCD24DA37}" type="presOf" srcId="{A39D52ED-2C6F-4C6F-A72E-A038764FB536}" destId="{A1EDBFD4-C0A4-4619-9098-027032D0038D}" srcOrd="1"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C9852796-EABE-8D4C-93BE-20173A77EB36}" type="presOf" srcId="{9E8F232B-5A28-4740-A709-35361BECEF0D}" destId="{BE7267F4-1325-4D52-8C6A-DA46A1941A38}" srcOrd="0" destOrd="0" presId="urn:microsoft.com/office/officeart/2005/8/layout/radial5"/>
    <dgm:cxn modelId="{E48C4FF7-75CD-1448-9A03-A01EDC1929CD}" type="presOf" srcId="{74BF0AD8-8450-4BDC-B693-806C01CAE05C}" destId="{4C5A628C-DAC4-42A4-94CB-319C507621E6}" srcOrd="1"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613296FC-CFD1-AE48-A63C-05D400EDC8A0}" type="presOf" srcId="{64300844-45B9-47B7-BE5D-029288657376}" destId="{A18BD2AC-1DAF-4C0D-878E-6FAF13AD5416}" srcOrd="0" destOrd="0" presId="urn:microsoft.com/office/officeart/2005/8/layout/radial5"/>
    <dgm:cxn modelId="{B8223067-1192-D644-B122-0B48159C20BE}" type="presOf" srcId="{9A0E5338-AC0D-4DF0-91FC-395303EF3D57}" destId="{382D73C6-3615-48D2-9A1F-A56DB7940281}"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956E0423-99B6-754A-8277-7A3536A7458F}" type="presOf" srcId="{6EDDDE04-4E3F-4A32-AB61-99CD35BB7B6E}" destId="{0A90D38B-F06D-40AB-9954-8113B94CD2AA}" srcOrd="0" destOrd="0" presId="urn:microsoft.com/office/officeart/2005/8/layout/radial5"/>
    <dgm:cxn modelId="{A6636259-4504-FF40-AAC6-8CBEE0BDA06B}" type="presOf" srcId="{9E8F232B-5A28-4740-A709-35361BECEF0D}" destId="{790A0F09-AC5C-4E69-8AA8-D454AE9189B6}" srcOrd="1" destOrd="0" presId="urn:microsoft.com/office/officeart/2005/8/layout/radial5"/>
    <dgm:cxn modelId="{BA6F3986-FAB4-E246-A72B-6D70D65785AE}"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3EE4F85C-4D21-7646-9DBA-56853264935A}" type="presOf" srcId="{E50110B5-4652-473D-84B3-75BCE8596F7B}" destId="{0491B216-38EC-4B0D-9A11-F64E45B9EEFD}"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FB697A0A-9E7E-1D45-9980-690CC677F0B0}" type="presOf" srcId="{CC1D2F84-78D5-43C8-A13B-1D8019E6EDB6}" destId="{732EBD56-AE03-4017-A3B7-B78030B1E1CF}" srcOrd="1"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AB0D19D9-BEFE-0D4F-933E-8A444CDBF4A0}" type="presOf" srcId="{540EAC52-B607-419F-836D-7E3B98986527}" destId="{8BF97886-FC98-4EE8-A27C-6EF0B5966A81}"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DC26F65C-93FB-AE47-8A32-A1F7D1E6B276}" type="presOf" srcId="{2B4B9154-9539-4EC0-B8DA-D49E34B4B1D3}" destId="{70632132-F04B-4AE9-B8B0-6DB588EAB06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a:t>E-Fix</a:t>
          </a:r>
        </a:p>
        <a:p>
          <a:r>
            <a:rPr lang="de-DE" dirty="0" err="1"/>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a:t>Meyra</a:t>
          </a:r>
          <a:r>
            <a:rPr lang="de-DE" dirty="0"/>
            <a:t> x1 Rollstuhl</a:t>
          </a:r>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a:t>Mobilgeräte</a:t>
          </a:r>
        </a:p>
        <a:p>
          <a:r>
            <a:rPr lang="de-DE" dirty="0" err="1"/>
            <a:t>halterung</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a:t>Akkupack</a:t>
          </a:r>
          <a:endParaRPr lang="de-DE" dirty="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de-DE"/>
        </a:p>
      </dgm:t>
    </dgm:pt>
    <dgm:pt modelId="{4C5A628C-DAC4-42A4-94CB-319C507621E6}" type="pres">
      <dgm:prSet presAssocID="{74BF0AD8-8450-4BDC-B693-806C01CAE05C}" presName="connectorText" presStyleLbl="sibTrans2D1" presStyleIdx="0" presStyleCnt="7"/>
      <dgm:spPr/>
      <dgm:t>
        <a:bodyPr/>
        <a:lstStyle/>
        <a:p>
          <a:endParaRPr lang="de-DE"/>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de-DE"/>
        </a:p>
      </dgm:t>
    </dgm:pt>
    <dgm:pt modelId="{0491B216-38EC-4B0D-9A11-F64E45B9EEFD}" type="pres">
      <dgm:prSet presAssocID="{E50110B5-4652-473D-84B3-75BCE8596F7B}" presName="connectorText" presStyleLbl="sibTrans2D1" presStyleIdx="1" presStyleCnt="7"/>
      <dgm:spPr/>
      <dgm:t>
        <a:bodyPr/>
        <a:lstStyle/>
        <a:p>
          <a:endParaRPr lang="de-DE"/>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de-DE"/>
        </a:p>
      </dgm:t>
    </dgm:pt>
    <dgm:pt modelId="{70632132-F04B-4AE9-B8B0-6DB588EAB060}" type="pres">
      <dgm:prSet presAssocID="{2B4B9154-9539-4EC0-B8DA-D49E34B4B1D3}" presName="connectorText" presStyleLbl="sibTrans2D1" presStyleIdx="2" presStyleCnt="7"/>
      <dgm:spPr/>
      <dgm:t>
        <a:bodyPr/>
        <a:lstStyle/>
        <a:p>
          <a:endParaRPr lang="de-DE"/>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de-DE"/>
        </a:p>
      </dgm:t>
    </dgm:pt>
    <dgm:pt modelId="{A1EDBFD4-C0A4-4619-9098-027032D0038D}" type="pres">
      <dgm:prSet presAssocID="{A39D52ED-2C6F-4C6F-A72E-A038764FB536}" presName="connectorText" presStyleLbl="sibTrans2D1" presStyleIdx="3" presStyleCnt="7"/>
      <dgm:spPr/>
      <dgm:t>
        <a:bodyPr/>
        <a:lstStyle/>
        <a:p>
          <a:endParaRPr lang="de-DE"/>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de-DE"/>
        </a:p>
      </dgm:t>
    </dgm:pt>
    <dgm:pt modelId="{732EBD56-AE03-4017-A3B7-B78030B1E1CF}" type="pres">
      <dgm:prSet presAssocID="{CC1D2F84-78D5-43C8-A13B-1D8019E6EDB6}" presName="connectorText" presStyleLbl="sibTrans2D1" presStyleIdx="4" presStyleCnt="7"/>
      <dgm:spPr/>
      <dgm:t>
        <a:bodyPr/>
        <a:lstStyle/>
        <a:p>
          <a:endParaRPr lang="de-DE"/>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de-DE"/>
        </a:p>
      </dgm:t>
    </dgm:pt>
    <dgm:pt modelId="{1A4B4981-0915-4D72-A9AE-68A0147B7BCE}" type="pres">
      <dgm:prSet presAssocID="{FAAEF7A3-9CB9-4FC1-81D1-EDE870C51B1C}" presName="connectorText" presStyleLbl="sibTrans2D1" presStyleIdx="5" presStyleCnt="7"/>
      <dgm:spPr/>
      <dgm:t>
        <a:bodyPr/>
        <a:lstStyle/>
        <a:p>
          <a:endParaRPr lang="de-DE"/>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de-DE"/>
        </a:p>
      </dgm:t>
    </dgm:pt>
    <dgm:pt modelId="{DE13B22B-0060-45D5-A15C-4317D93E5F0A}" type="pres">
      <dgm:prSet presAssocID="{DDF38211-F53B-4CAD-AD4C-0E3AE9884493}" presName="parTrans" presStyleLbl="sibTrans2D1" presStyleIdx="6" presStyleCnt="7"/>
      <dgm:spPr/>
      <dgm:t>
        <a:bodyPr/>
        <a:lstStyle/>
        <a:p>
          <a:endParaRPr lang="de-DE"/>
        </a:p>
      </dgm:t>
    </dgm:pt>
    <dgm:pt modelId="{E5A8EFA3-5DB6-441A-A171-822B5A52FC2C}" type="pres">
      <dgm:prSet presAssocID="{DDF38211-F53B-4CAD-AD4C-0E3AE9884493}" presName="connectorText" presStyleLbl="sibTrans2D1" presStyleIdx="6" presStyleCnt="7"/>
      <dgm:spPr/>
      <dgm:t>
        <a:bodyPr/>
        <a:lstStyle/>
        <a:p>
          <a:endParaRPr lang="de-DE"/>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de-DE"/>
        </a:p>
      </dgm:t>
    </dgm:pt>
  </dgm:ptLst>
  <dgm:cxnLst>
    <dgm:cxn modelId="{F43BC65D-D05D-CB4B-A2FD-5CAE50730BF7}" type="presOf" srcId="{C3E4261E-2688-4872-B706-CE0713E77E84}" destId="{9C675751-0D64-417B-8F0C-57B1CD04880F}"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367CB5E3-6A8B-5347-B7D3-C4DC4C730C86}" type="presOf" srcId="{098E2BF9-A1D1-4AE6-AA76-1E26510A5C3F}" destId="{A8E89793-7078-491F-9122-4197A9BB6043}" srcOrd="0" destOrd="0" presId="urn:microsoft.com/office/officeart/2005/8/layout/radial5"/>
    <dgm:cxn modelId="{057415F8-2A61-7A4D-9A64-733B88C1AD27}" type="presOf" srcId="{FAAEF7A3-9CB9-4FC1-81D1-EDE870C51B1C}" destId="{1A4B4981-0915-4D72-A9AE-68A0147B7BCE}"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12666BF2-1267-694D-B8B7-F717501DD2B0}" type="presOf" srcId="{A922D5F4-4F67-43F5-8D5B-CE3A4FDA056E}" destId="{64909A40-281C-4012-A290-11E105503859}" srcOrd="0" destOrd="0" presId="urn:microsoft.com/office/officeart/2005/8/layout/radial5"/>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6FA178C-5BFD-8644-B92B-2FA5A554E9FE}" type="presOf" srcId="{7A22B761-0B28-4A3D-8617-902603212F4F}" destId="{B48F9EDF-BEE9-45B1-A774-20C0F452687D}"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9ADCDDA-0B1D-5F46-BED7-32210D6CB72F}" type="presOf" srcId="{FAAEF7A3-9CB9-4FC1-81D1-EDE870C51B1C}" destId="{EB22F6E4-4835-47AC-B197-4182A2D493E1}" srcOrd="0" destOrd="0" presId="urn:microsoft.com/office/officeart/2005/8/layout/radial5"/>
    <dgm:cxn modelId="{765C30DD-2437-B84C-982F-4A78C57FE4F5}" type="presOf" srcId="{E50110B5-4652-473D-84B3-75BCE8596F7B}" destId="{0491B216-38EC-4B0D-9A11-F64E45B9EEFD}"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88808A67-F3A3-004A-B991-47BB6E21C0E9}" type="presOf" srcId="{7716D2D7-AE11-4024-8BA5-BEC8373344D7}" destId="{456C5250-D558-4F2C-89A4-BE2586DD6F8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992317E6-BCA7-1A44-859F-CAD56C20B4B7}" type="presOf" srcId="{DDF38211-F53B-4CAD-AD4C-0E3AE9884493}" destId="{E5A8EFA3-5DB6-441A-A171-822B5A52FC2C}" srcOrd="1"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885BAEA8-D60F-2A4F-BC55-F469275D201A}" type="presOf" srcId="{74BF0AD8-8450-4BDC-B693-806C01CAE05C}" destId="{4C5A628C-DAC4-42A4-94CB-319C507621E6}" srcOrd="1"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8B6203F3-C779-D341-AC2B-14689664C6CA}" type="presOf" srcId="{74BF0AD8-8450-4BDC-B693-806C01CAE05C}" destId="{DF6CD740-0B72-4EF5-87A9-9067A199471F}" srcOrd="0" destOrd="0" presId="urn:microsoft.com/office/officeart/2005/8/layout/radial5"/>
    <dgm:cxn modelId="{85A0C8AB-C917-43EF-8FA5-712D83A409A2}" srcId="{64300844-45B9-47B7-BE5D-029288657376}" destId="{9B4502A8-9F05-4C65-AC27-436B42A55F69}" srcOrd="5" destOrd="0" parTransId="{FAAEF7A3-9CB9-4FC1-81D1-EDE870C51B1C}" sibTransId="{B73BD03E-55B2-41C2-8C33-6EFF814BDB9E}"/>
    <dgm:cxn modelId="{FA77BE74-9CD6-734B-AC8C-851970E3FBF4}" type="presOf" srcId="{64300844-45B9-47B7-BE5D-029288657376}" destId="{A18BD2AC-1DAF-4C0D-878E-6FAF13AD5416}" srcOrd="0"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de-DE"/>
        </a:p>
      </dgm:t>
    </dgm:pt>
    <dgm:pt modelId="{F5F5C086-9CA7-4BF1-A04B-0E82F8B0D3F0}" type="pres">
      <dgm:prSet presAssocID="{D94E91D6-9268-4E15-A03E-A54D934D8961}" presName="textNode" presStyleLbl="bgShp" presStyleIdx="0" presStyleCnt="2"/>
      <dgm:spPr/>
      <dgm:t>
        <a:bodyPr/>
        <a:lstStyle/>
        <a:p>
          <a:endParaRPr lang="de-DE"/>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de-DE"/>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de-DE"/>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de-DE"/>
        </a:p>
      </dgm:t>
    </dgm:pt>
    <dgm:pt modelId="{40AAE297-5608-433D-8CB4-E56676E4BDCA}" type="pres">
      <dgm:prSet presAssocID="{F2716151-8C5C-46E6-B852-927BB05E9DDC}" presName="textNode" presStyleLbl="bgShp" presStyleIdx="1" presStyleCnt="2"/>
      <dgm:spPr/>
      <dgm:t>
        <a:bodyPr/>
        <a:lstStyle/>
        <a:p>
          <a:endParaRPr lang="de-DE"/>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de-DE"/>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de-DE"/>
        </a:p>
      </dgm:t>
    </dgm:pt>
  </dgm:ptLst>
  <dgm:cxnLst>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E5E60394-5408-446E-BC72-8C63A269AD3F}" srcId="{D94E91D6-9268-4E15-A03E-A54D934D8961}" destId="{5AD5A7CF-B411-40F6-B51B-6CE04C3F269B}" srcOrd="0" destOrd="0" parTransId="{22D489B1-7056-4FF4-B729-C224C1B328ED}" sibTransId="{946560BA-BBB3-49A1-BA33-B3A2C4D00BE5}"/>
    <dgm:cxn modelId="{18610A86-B908-7A48-8344-109D2BBD9295}" type="presOf" srcId="{929F1A73-86D9-4111-B871-0E3E0D154CAF}" destId="{5CA9FB10-F74C-4850-91C3-933CA035D58D}" srcOrd="0" destOrd="0" presId="urn:microsoft.com/office/officeart/2005/8/layout/lProcess2"/>
    <dgm:cxn modelId="{DAEA9AB7-7047-424D-9A33-22DB3821C69C}" type="presOf" srcId="{D94E91D6-9268-4E15-A03E-A54D934D8961}" destId="{9660C95B-8830-421A-82F9-7F107215CE6F}"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C5DC3C69-8FE3-4F9A-A63F-1D9D61168D03}" srcId="{F2716151-8C5C-46E6-B852-927BB05E9DDC}" destId="{F2F04336-F611-4AA8-ABAE-2F2E0F631CD0}" srcOrd="0" destOrd="0" parTransId="{F5A5F568-84C8-421E-A7F8-EF4FD367E17A}" sibTransId="{D7ADCAAA-5B22-4DCF-AC8C-DD37E976C11A}"/>
    <dgm:cxn modelId="{A054E90C-35E3-7C45-A765-5954F4D7270E}" type="presOf" srcId="{F2716151-8C5C-46E6-B852-927BB05E9DDC}" destId="{E76F1E3B-E449-45F3-9E50-C1765423D16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70326443-8739-5A49-812F-524DE6F0FA19}" type="presOf" srcId="{F2716151-8C5C-46E6-B852-927BB05E9DDC}" destId="{40AAE297-5608-433D-8CB4-E56676E4BDCA}" srcOrd="1"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4360DF4F-1F5B-8743-826C-0E75A9A0DB1E}" type="presOf" srcId="{61510AD7-9E35-43DA-9CB6-90861EDA8157}" destId="{2355FF91-EA99-449B-BCAF-9A8D723A7E57}" srcOrd="0" destOrd="0" presId="urn:microsoft.com/office/officeart/2005/8/layout/lProcess2"/>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a:t>RTOS-fähiger µC</a:t>
          </a:r>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Bluetooth Schnittstelle</a:t>
          </a:r>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Motoren</a:t>
          </a:r>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HAL-Sensor</a:t>
          </a:r>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UWB</a:t>
          </a:r>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GPS-Modul</a:t>
          </a:r>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Ultraschall</a:t>
          </a:r>
        </a:p>
        <a:p>
          <a:pPr lvl="0" algn="ctr" defTabSz="488950">
            <a:lnSpc>
              <a:spcPct val="90000"/>
            </a:lnSpc>
            <a:spcBef>
              <a:spcPct val="0"/>
            </a:spcBef>
            <a:spcAft>
              <a:spcPct val="35000"/>
            </a:spcAft>
          </a:pPr>
          <a:r>
            <a:rPr lang="de-DE" sz="1100" kern="1200" dirty="0" err="1"/>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Kamera</a:t>
          </a:r>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a:t>RTOS</a:t>
          </a:r>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Bluetooth </a:t>
          </a:r>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Motoren</a:t>
          </a:r>
        </a:p>
        <a:p>
          <a:pPr lvl="0" algn="ctr" defTabSz="488950">
            <a:lnSpc>
              <a:spcPct val="90000"/>
            </a:lnSpc>
            <a:spcBef>
              <a:spcPct val="0"/>
            </a:spcBef>
            <a:spcAft>
              <a:spcPct val="35000"/>
            </a:spcAft>
          </a:pPr>
          <a:r>
            <a:rPr lang="de-DE" sz="1100" kern="1200" dirty="0"/>
            <a:t>ansteuern</a:t>
          </a:r>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Drehzahl</a:t>
          </a:r>
        </a:p>
        <a:p>
          <a:pPr lvl="0" algn="ctr" defTabSz="488950">
            <a:lnSpc>
              <a:spcPct val="90000"/>
            </a:lnSpc>
            <a:spcBef>
              <a:spcPct val="0"/>
            </a:spcBef>
            <a:spcAft>
              <a:spcPct val="35000"/>
            </a:spcAft>
          </a:pPr>
          <a:r>
            <a:rPr lang="de-DE" sz="1100" kern="1200" dirty="0" err="1"/>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Abstands</a:t>
          </a:r>
        </a:p>
        <a:p>
          <a:pPr lvl="0" algn="ctr" defTabSz="488950">
            <a:lnSpc>
              <a:spcPct val="90000"/>
            </a:lnSpc>
            <a:spcBef>
              <a:spcPct val="0"/>
            </a:spcBef>
            <a:spcAft>
              <a:spcPct val="35000"/>
            </a:spcAft>
          </a:pPr>
          <a:r>
            <a:rPr lang="de-DE" sz="1100" kern="1200" dirty="0" err="1"/>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a:t>Positions</a:t>
          </a:r>
          <a:endParaRPr lang="de-DE" sz="1100" kern="1200" dirty="0"/>
        </a:p>
        <a:p>
          <a:pPr lvl="0" algn="ctr" defTabSz="488950">
            <a:lnSpc>
              <a:spcPct val="90000"/>
            </a:lnSpc>
            <a:spcBef>
              <a:spcPct val="0"/>
            </a:spcBef>
            <a:spcAft>
              <a:spcPct val="35000"/>
            </a:spcAft>
          </a:pPr>
          <a:r>
            <a:rPr lang="de-DE" sz="1100" kern="1200" dirty="0" err="1"/>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a:t>Kamerabild </a:t>
          </a:r>
        </a:p>
        <a:p>
          <a:pPr lvl="0" algn="ctr" defTabSz="488950">
            <a:lnSpc>
              <a:spcPct val="90000"/>
            </a:lnSpc>
            <a:spcBef>
              <a:spcPct val="0"/>
            </a:spcBef>
            <a:spcAft>
              <a:spcPct val="35000"/>
            </a:spcAft>
          </a:pPr>
          <a:r>
            <a:rPr lang="de-DE" sz="1100" kern="1200" dirty="0"/>
            <a:t>auswerten</a:t>
          </a:r>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a:t>Mobilgerät</a:t>
          </a:r>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a:t>Touchscreen</a:t>
          </a:r>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a:t>Accelerometer</a:t>
          </a:r>
          <a:r>
            <a:rPr lang="de-DE" sz="1000" kern="1200" dirty="0"/>
            <a:t> Sensor</a:t>
          </a:r>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a:t>Prozessor</a:t>
          </a:r>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a:t>Speicher</a:t>
          </a:r>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a:t>App</a:t>
          </a:r>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a:t>GUI</a:t>
          </a:r>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a:t>Hardware</a:t>
          </a:r>
        </a:p>
        <a:p>
          <a:pPr lvl="0" algn="ctr" defTabSz="533400">
            <a:lnSpc>
              <a:spcPct val="90000"/>
            </a:lnSpc>
            <a:spcBef>
              <a:spcPct val="0"/>
            </a:spcBef>
            <a:spcAft>
              <a:spcPct val="35000"/>
            </a:spcAft>
          </a:pPr>
          <a:r>
            <a:rPr lang="de-DE" sz="1200" kern="1200" dirty="0" err="1"/>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a:t>Bluetooth</a:t>
          </a:r>
        </a:p>
        <a:p>
          <a:pPr lvl="0" algn="ctr" defTabSz="533400">
            <a:lnSpc>
              <a:spcPct val="90000"/>
            </a:lnSpc>
            <a:spcBef>
              <a:spcPct val="0"/>
            </a:spcBef>
            <a:spcAft>
              <a:spcPct val="35000"/>
            </a:spcAft>
          </a:pPr>
          <a:r>
            <a:rPr lang="de-DE" sz="1200" kern="1200" dirty="0" err="1"/>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a:t>Sensorwert</a:t>
          </a:r>
        </a:p>
        <a:p>
          <a:pPr lvl="0" algn="ctr" defTabSz="533400">
            <a:lnSpc>
              <a:spcPct val="90000"/>
            </a:lnSpc>
            <a:spcBef>
              <a:spcPct val="0"/>
            </a:spcBef>
            <a:spcAft>
              <a:spcPct val="35000"/>
            </a:spcAft>
          </a:pPr>
          <a:r>
            <a:rPr lang="de-DE" sz="1200" kern="1200" dirty="0" err="1"/>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a:t>Ereignis</a:t>
          </a:r>
        </a:p>
        <a:p>
          <a:pPr lvl="0" algn="ctr" defTabSz="533400">
            <a:lnSpc>
              <a:spcPct val="90000"/>
            </a:lnSpc>
            <a:spcBef>
              <a:spcPct val="0"/>
            </a:spcBef>
            <a:spcAft>
              <a:spcPct val="35000"/>
            </a:spcAft>
          </a:pPr>
          <a:r>
            <a:rPr lang="de-DE" sz="1200" kern="1200" dirty="0" err="1"/>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a:t>GUI</a:t>
          </a:r>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a:t>Frontscreen</a:t>
          </a:r>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a:t>Personalisierung</a:t>
          </a:r>
        </a:p>
      </dsp:txBody>
      <dsp:txXfrm>
        <a:off x="2218536" y="761767"/>
        <a:ext cx="768198" cy="76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a:t>Meyra</a:t>
          </a:r>
          <a:r>
            <a:rPr lang="de-DE" sz="1700" kern="1200" dirty="0"/>
            <a:t> x1 Rollstuhl</a:t>
          </a:r>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a:t>E-Fix</a:t>
          </a:r>
        </a:p>
        <a:p>
          <a:pPr lvl="0" algn="ctr" defTabSz="444500">
            <a:lnSpc>
              <a:spcPct val="90000"/>
            </a:lnSpc>
            <a:spcBef>
              <a:spcPct val="0"/>
            </a:spcBef>
            <a:spcAft>
              <a:spcPct val="35000"/>
            </a:spcAft>
          </a:pPr>
          <a:r>
            <a:rPr lang="de-DE" sz="1000" kern="1200" dirty="0" err="1"/>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a:t>Mobilgeräte</a:t>
          </a:r>
        </a:p>
        <a:p>
          <a:pPr lvl="0" algn="ctr" defTabSz="444500">
            <a:lnSpc>
              <a:spcPct val="90000"/>
            </a:lnSpc>
            <a:spcBef>
              <a:spcPct val="0"/>
            </a:spcBef>
            <a:spcAft>
              <a:spcPct val="35000"/>
            </a:spcAft>
          </a:pPr>
          <a:r>
            <a:rPr lang="de-DE" sz="1000" kern="1200" dirty="0" err="1"/>
            <a:t>halterung</a:t>
          </a:r>
          <a:endParaRPr lang="de-DE" sz="1000" kern="1200" dirty="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a:t>Akkupack</a:t>
          </a:r>
          <a:endParaRPr lang="de-DE" sz="1000" kern="1200" dirty="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26.07.2018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‹Nr.›</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26.07.2018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‹Nr.›</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HAL-Sensor: Drehzahlmessung=&gt;Geschwindigkeit</a:t>
            </a:r>
          </a:p>
          <a:p>
            <a:pPr marL="171450" indent="-171450">
              <a:buFont typeface="Arial" panose="020B0604020202020204" pitchFamily="34" charset="0"/>
              <a:buChar char="•"/>
            </a:pPr>
            <a:r>
              <a:rPr lang="de-DE" dirty="0"/>
              <a:t>GPS-Modul: Überwachung von älteren</a:t>
            </a:r>
            <a:r>
              <a:rPr lang="de-DE" baseline="0" dirty="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HAL-Sensor: Drehzahlmessung=&gt;Geschwindigkeit</a:t>
            </a:r>
          </a:p>
          <a:p>
            <a:pPr marL="171450" indent="-171450">
              <a:buFont typeface="Arial" panose="020B0604020202020204" pitchFamily="34" charset="0"/>
              <a:buChar char="•"/>
            </a:pPr>
            <a:r>
              <a:rPr lang="de-DE" dirty="0"/>
              <a:t>GPS-Modul: Überwachung von älteren</a:t>
            </a:r>
            <a:r>
              <a:rPr lang="de-DE" baseline="0" dirty="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Bremsen: Rollstühle werden in der Regel vom Nutzer am Greifreifen abgebremst. Andere Verzögerungsbremsen gibt es nicht. </a:t>
            </a:r>
            <a:r>
              <a:rPr lang="de-DE" dirty="0" err="1"/>
              <a:t>Darüberhinaus</a:t>
            </a:r>
            <a:r>
              <a:rPr lang="de-DE" dirty="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E-Fix: Motor, Bremse, Getriebe und Kupplung wurden beim Antriebsrad in der Radnabe integriert. Das ermöglicht ein einfaches Aufstecken und </a:t>
            </a:r>
            <a:r>
              <a:rPr lang="de-DE" dirty="0" err="1"/>
              <a:t>Abhehmen</a:t>
            </a:r>
            <a:r>
              <a:rPr lang="de-DE" dirty="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Akkupack</a:t>
            </a:r>
            <a:r>
              <a:rPr lang="de-DE" dirty="0"/>
              <a:t>: Reichweite bis zu 16 km mit 6,0 Ah-Akku-Pack (abhängig von Untergrund, Personengewicht, Temperatur, Rollstuhleinstellungen und Gelände), 2 kg Gewicht, Aufladen</a:t>
            </a:r>
            <a:r>
              <a:rPr lang="de-DE" baseline="0" dirty="0"/>
              <a:t> am Akku oder getrennt</a:t>
            </a:r>
            <a:endParaRPr lang="de-DE"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36</a:t>
            </a:fld>
            <a:endParaRPr lang="de-DE"/>
          </a:p>
        </p:txBody>
      </p:sp>
    </p:spTree>
    <p:extLst>
      <p:ext uri="{BB962C8B-B14F-4D97-AF65-F5344CB8AC3E}">
        <p14:creationId xmlns:p14="http://schemas.microsoft.com/office/powerpoint/2010/main" val="414960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37</a:t>
            </a:fld>
            <a:endParaRPr lang="de-DE"/>
          </a:p>
        </p:txBody>
      </p:sp>
    </p:spTree>
    <p:extLst>
      <p:ext uri="{BB962C8B-B14F-4D97-AF65-F5344CB8AC3E}">
        <p14:creationId xmlns:p14="http://schemas.microsoft.com/office/powerpoint/2010/main" val="267130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46</a:t>
            </a:fld>
            <a:endParaRPr lang="de-DE"/>
          </a:p>
        </p:txBody>
      </p:sp>
    </p:spTree>
    <p:extLst>
      <p:ext uri="{BB962C8B-B14F-4D97-AF65-F5344CB8AC3E}">
        <p14:creationId xmlns:p14="http://schemas.microsoft.com/office/powerpoint/2010/main" val="1819523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Tiere</a:t>
            </a:r>
            <a:r>
              <a:rPr lang="en-US" dirty="0"/>
              <a:t> </a:t>
            </a:r>
            <a:r>
              <a:rPr lang="en-US" dirty="0" err="1"/>
              <a:t>werden</a:t>
            </a:r>
            <a:r>
              <a:rPr lang="en-US" dirty="0"/>
              <a:t> </a:t>
            </a:r>
            <a:r>
              <a:rPr lang="en-US" dirty="0" err="1"/>
              <a:t>durch</a:t>
            </a:r>
            <a:r>
              <a:rPr lang="en-US" dirty="0"/>
              <a:t> </a:t>
            </a:r>
            <a:r>
              <a:rPr lang="en-US" dirty="0" err="1"/>
              <a:t>Ultraschall</a:t>
            </a:r>
            <a:r>
              <a:rPr lang="en-US" dirty="0"/>
              <a:t> </a:t>
            </a:r>
            <a:r>
              <a:rPr lang="en-US" dirty="0" err="1"/>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65</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Tiere</a:t>
            </a:r>
            <a:r>
              <a:rPr lang="en-US" dirty="0"/>
              <a:t> </a:t>
            </a:r>
            <a:r>
              <a:rPr lang="en-US" dirty="0" err="1"/>
              <a:t>werden</a:t>
            </a:r>
            <a:r>
              <a:rPr lang="en-US" dirty="0"/>
              <a:t> </a:t>
            </a:r>
            <a:r>
              <a:rPr lang="en-US" dirty="0" err="1"/>
              <a:t>durch</a:t>
            </a:r>
            <a:r>
              <a:rPr lang="en-US" dirty="0"/>
              <a:t> </a:t>
            </a:r>
            <a:r>
              <a:rPr lang="en-US" dirty="0" err="1"/>
              <a:t>Ultraschall</a:t>
            </a:r>
            <a:r>
              <a:rPr lang="en-US" dirty="0"/>
              <a:t> </a:t>
            </a:r>
            <a:r>
              <a:rPr lang="en-US" dirty="0" err="1"/>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66</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26.07.2018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26.07.2018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26.07.2018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26.07.2018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26.07.2018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26.07.2018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26.07.2018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26.07.2018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26.07.2018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26.07.2018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26.07.2018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26.07.2018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hyperlink" Target="https://www.ladeboy.de/wp-content/uploads/2015/01/e-fix-e35-Akkuhalter-2-1024x9661.jp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emf"/><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dirty="0"/>
              <a:t>Plattformbasierte Entwicklung einer Ansteuerung zur Evaluierung unterschiedlicher Interaktionskonzepte</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Tree>
    <p:extLst>
      <p:ext uri="{BB962C8B-B14F-4D97-AF65-F5344CB8AC3E}">
        <p14:creationId xmlns:p14="http://schemas.microsoft.com/office/powerpoint/2010/main" val="6941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xmlns=""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26.07.2018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a16="http://schemas.microsoft.com/office/drawing/2014/main" xmlns=""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xmlns=""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xmlns=""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xmlns=""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xmlns=""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127995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xmlns=""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xmlns=""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26.07.2018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9002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a16="http://schemas.microsoft.com/office/drawing/2014/main" xmlns=""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a:t>Takmaz</a:t>
            </a:r>
            <a:endParaRPr lang="en-US" sz="1050" dirty="0"/>
          </a:p>
        </p:txBody>
      </p:sp>
    </p:spTree>
    <p:extLst>
      <p:ext uri="{BB962C8B-B14F-4D97-AF65-F5344CB8AC3E}">
        <p14:creationId xmlns:p14="http://schemas.microsoft.com/office/powerpoint/2010/main" val="20705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138976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177550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a:t>Plattform und Systemdesign</a:t>
            </a:r>
          </a:p>
          <a:p>
            <a:r>
              <a:rPr lang="de-DE" sz="2000" dirty="0"/>
              <a:t>In Anlehnung an den Reference Technologie Plattform Gedanken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Tree>
    <p:extLst>
      <p:ext uri="{BB962C8B-B14F-4D97-AF65-F5344CB8AC3E}">
        <p14:creationId xmlns:p14="http://schemas.microsoft.com/office/powerpoint/2010/main" val="1957867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5466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RTOS</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20475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a:t>Tasks</a:t>
            </a:r>
          </a:p>
        </p:txBody>
      </p:sp>
      <p:sp>
        <p:nvSpPr>
          <p:cNvPr id="3" name="Inhaltsplatzhalter 2"/>
          <p:cNvSpPr>
            <a:spLocks noGrp="1"/>
          </p:cNvSpPr>
          <p:nvPr>
            <p:ph idx="1"/>
          </p:nvPr>
        </p:nvSpPr>
        <p:spPr/>
        <p:txBody>
          <a:bodyPr>
            <a:normAutofit fontScale="92500"/>
          </a:bodyPr>
          <a:lstStyle/>
          <a:p>
            <a:r>
              <a:rPr lang="de-DE" sz="2400" dirty="0"/>
              <a:t>Bluetooth </a:t>
            </a:r>
            <a:r>
              <a:rPr lang="de-DE" sz="2400" dirty="0" err="1"/>
              <a:t>Receive</a:t>
            </a:r>
            <a:r>
              <a:rPr lang="de-DE" sz="2400" dirty="0"/>
              <a:t>: Steuerdaten, Abfragen</a:t>
            </a:r>
          </a:p>
          <a:p>
            <a:r>
              <a:rPr lang="de-DE" sz="2400" dirty="0"/>
              <a:t>Bluetooth Send: Ladezustand, Reifendruck, Abstandswerte, erkannte Merkmale, Position, Drehzahl</a:t>
            </a:r>
          </a:p>
          <a:p>
            <a:r>
              <a:rPr lang="de-DE" sz="2400" dirty="0"/>
              <a:t>Ultraschall: konstante Messung des Abstands</a:t>
            </a:r>
          </a:p>
          <a:p>
            <a:r>
              <a:rPr lang="de-DE" sz="2400" dirty="0"/>
              <a:t>Motormanagement: reagieren auf empfangene Signale</a:t>
            </a:r>
          </a:p>
          <a:p>
            <a:r>
              <a:rPr lang="de-DE" sz="2400" dirty="0"/>
              <a:t> Drehzahlmessung: auslesen des Hallsensors</a:t>
            </a:r>
          </a:p>
          <a:p>
            <a:r>
              <a:rPr lang="de-DE" sz="2400" dirty="0"/>
              <a:t>Merkmalerkennung: Auslösen von Ereignissen</a:t>
            </a:r>
          </a:p>
          <a:p>
            <a:r>
              <a:rPr lang="de-DE" sz="2400" dirty="0" smtClean="0"/>
              <a:t>Positionsbestimmung</a:t>
            </a:r>
            <a:r>
              <a:rPr lang="de-DE" sz="2400" dirty="0"/>
              <a:t>: GPS, bzw. UWB Daten </a:t>
            </a:r>
            <a:r>
              <a:rPr lang="de-DE" sz="2400" dirty="0" smtClean="0"/>
              <a:t>auslesen</a:t>
            </a:r>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1280702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a:t>Mobilgerät Hardware</a:t>
            </a:r>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3855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a:t>Sanitätshaus wirkt für gefühlte </a:t>
            </a:r>
            <a:r>
              <a:rPr lang="de-DE" sz="2800" b="1" dirty="0"/>
              <a:t>Preisaufschläge</a:t>
            </a:r>
            <a:r>
              <a:rPr lang="de-DE" sz="2800" dirty="0"/>
              <a:t> von mindestens </a:t>
            </a:r>
            <a:r>
              <a:rPr lang="de-DE" sz="2800" b="1" dirty="0"/>
              <a:t>200%</a:t>
            </a:r>
          </a:p>
          <a:p>
            <a:r>
              <a:rPr lang="de-DE" sz="2800" dirty="0"/>
              <a:t>Krankenkasse werfen einem Stöcke in die Speichen ;) </a:t>
            </a:r>
          </a:p>
          <a:p>
            <a:pPr lvl="1"/>
            <a:r>
              <a:rPr lang="de-DE" sz="2400" b="1" dirty="0"/>
              <a:t>Formulare</a:t>
            </a:r>
            <a:r>
              <a:rPr lang="de-DE" sz="2400" dirty="0"/>
              <a:t> ausfüllen – Hohe </a:t>
            </a:r>
            <a:r>
              <a:rPr lang="de-DE" sz="2400" b="1" dirty="0"/>
              <a:t>kosten abrechnen</a:t>
            </a:r>
          </a:p>
          <a:p>
            <a:r>
              <a:rPr lang="de-DE" sz="2800" dirty="0"/>
              <a:t>Rollstuhlkomponenten </a:t>
            </a:r>
            <a:r>
              <a:rPr lang="de-DE" sz="2800" b="1" dirty="0"/>
              <a:t>ähnlich zu Fahrradzubehör</a:t>
            </a:r>
          </a:p>
          <a:p>
            <a:r>
              <a:rPr lang="de-DE" sz="2800" dirty="0"/>
              <a:t>Genehmigungen von Rollstühlen in DE problematisch</a:t>
            </a:r>
          </a:p>
          <a:p>
            <a:endParaRPr lang="de-DE" sz="2800" dirty="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Motivation</a:t>
            </a:r>
          </a:p>
        </p:txBody>
      </p:sp>
    </p:spTree>
    <p:extLst>
      <p:ext uri="{BB962C8B-B14F-4D97-AF65-F5344CB8AC3E}">
        <p14:creationId xmlns:p14="http://schemas.microsoft.com/office/powerpoint/2010/main" val="54881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157545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a:t>GUI Struktur</a:t>
            </a:r>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1671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a:t>Mechanische Plattform</a:t>
            </a:r>
          </a:p>
        </p:txBody>
      </p:sp>
      <p:sp>
        <p:nvSpPr>
          <p:cNvPr id="4" name="Datumsplatzhalter 3"/>
          <p:cNvSpPr>
            <a:spLocks noGrp="1"/>
          </p:cNvSpPr>
          <p:nvPr>
            <p:ph type="dt" sz="half" idx="2"/>
          </p:nvPr>
        </p:nvSpPr>
        <p:spPr/>
        <p:txBody>
          <a:bodyPr/>
          <a:lstStyle/>
          <a:p>
            <a:fld id="{BC201A49-8B56-45B1-8F48-1DAD15D4227B}"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endParaRPr lang="en-US" sz="1050" dirty="0"/>
          </a:p>
        </p:txBody>
      </p:sp>
    </p:spTree>
    <p:extLst>
      <p:ext uri="{BB962C8B-B14F-4D97-AF65-F5344CB8AC3E}">
        <p14:creationId xmlns:p14="http://schemas.microsoft.com/office/powerpoint/2010/main" val="71605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Systemanforderungen</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a:t>HSHL – ITD 6. Semester </a:t>
            </a:r>
            <a:r>
              <a:rPr lang="mr-IN" sz="1050" dirty="0"/>
              <a:t>–</a:t>
            </a:r>
            <a:r>
              <a:rPr lang="en-US" sz="1050" dirty="0"/>
              <a:t> Johannes </a:t>
            </a:r>
            <a:r>
              <a:rPr lang="en-US" sz="1050" dirty="0" err="1"/>
              <a:t>Schäfer</a:t>
            </a:r>
            <a:r>
              <a:rPr lang="en-US" sz="1050" dirty="0"/>
              <a:t>, Christopher Beck</a:t>
            </a:r>
          </a:p>
        </p:txBody>
      </p:sp>
    </p:spTree>
    <p:extLst>
      <p:ext uri="{BB962C8B-B14F-4D97-AF65-F5344CB8AC3E}">
        <p14:creationId xmlns:p14="http://schemas.microsoft.com/office/powerpoint/2010/main" val="54370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a:t>Anforderungen an die Hardware</a:t>
            </a:r>
          </a:p>
          <a:p>
            <a:r>
              <a:rPr lang="de-DE" sz="2400" b="1" i="1" dirty="0"/>
              <a:t>	</a:t>
            </a:r>
            <a:r>
              <a:rPr lang="de-DE" sz="1800" dirty="0"/>
              <a:t>Basierend auf Persona</a:t>
            </a:r>
            <a:endParaRPr lang="de-DE" sz="1600" i="1" dirty="0"/>
          </a:p>
          <a:p>
            <a:endParaRPr lang="de-DE" sz="2400" b="1" dirty="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dirty="0"/>
              <a:t> Melissa Sens</a:t>
            </a:r>
          </a:p>
        </p:txBody>
      </p:sp>
    </p:spTree>
    <p:extLst>
      <p:ext uri="{BB962C8B-B14F-4D97-AF65-F5344CB8AC3E}">
        <p14:creationId xmlns:p14="http://schemas.microsoft.com/office/powerpoint/2010/main" val="28910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dirty="0"/>
              <a:t> Melissa Sens</a:t>
            </a:r>
          </a:p>
        </p:txBody>
      </p:sp>
    </p:spTree>
    <p:extLst>
      <p:ext uri="{BB962C8B-B14F-4D97-AF65-F5344CB8AC3E}">
        <p14:creationId xmlns:p14="http://schemas.microsoft.com/office/powerpoint/2010/main" val="155816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a:t> Melissa Sens</a:t>
            </a:r>
            <a:endParaRPr lang="en-US" sz="1050" dirty="0"/>
          </a:p>
        </p:txBody>
      </p:sp>
    </p:spTree>
    <p:extLst>
      <p:ext uri="{BB962C8B-B14F-4D97-AF65-F5344CB8AC3E}">
        <p14:creationId xmlns:p14="http://schemas.microsoft.com/office/powerpoint/2010/main" val="163026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a:t> Melissa Sens</a:t>
            </a:r>
            <a:endParaRPr lang="en-US" sz="1050" dirty="0"/>
          </a:p>
        </p:txBody>
      </p:sp>
    </p:spTree>
    <p:extLst>
      <p:ext uri="{BB962C8B-B14F-4D97-AF65-F5344CB8AC3E}">
        <p14:creationId xmlns:p14="http://schemas.microsoft.com/office/powerpoint/2010/main" val="18412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a:t> Melissa Sens</a:t>
            </a:r>
            <a:endParaRPr lang="en-US" sz="1050" dirty="0"/>
          </a:p>
        </p:txBody>
      </p:sp>
    </p:spTree>
    <p:extLst>
      <p:ext uri="{BB962C8B-B14F-4D97-AF65-F5344CB8AC3E}">
        <p14:creationId xmlns:p14="http://schemas.microsoft.com/office/powerpoint/2010/main" val="833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400" dirty="0"/>
              <a:t>Motor Nennleistung: </a:t>
            </a:r>
            <a:r>
              <a:rPr lang="de-DE" sz="1600" i="1" dirty="0"/>
              <a:t>2x</a:t>
            </a:r>
            <a:r>
              <a:rPr lang="de-DE" sz="2400" dirty="0"/>
              <a:t> </a:t>
            </a:r>
            <a:r>
              <a:rPr lang="de-DE" sz="2400" b="1" dirty="0"/>
              <a:t>150W</a:t>
            </a:r>
          </a:p>
          <a:p>
            <a:r>
              <a:rPr lang="de-DE" sz="2400" b="1" dirty="0"/>
              <a:t>Nickel-Metall-Hybrid-Akku </a:t>
            </a:r>
            <a:r>
              <a:rPr lang="de-DE" sz="2400" dirty="0"/>
              <a:t>: </a:t>
            </a:r>
            <a:r>
              <a:rPr lang="de-DE" sz="1600" i="1" dirty="0"/>
              <a:t>2x</a:t>
            </a:r>
            <a:r>
              <a:rPr lang="de-DE" sz="1600" dirty="0"/>
              <a:t> </a:t>
            </a:r>
            <a:r>
              <a:rPr lang="de-DE" sz="2400" dirty="0"/>
              <a:t>24 V - </a:t>
            </a:r>
            <a:r>
              <a:rPr lang="de-DE" sz="1600" i="1" dirty="0"/>
              <a:t>2x</a:t>
            </a:r>
            <a:r>
              <a:rPr lang="de-DE" sz="1600" dirty="0"/>
              <a:t> </a:t>
            </a:r>
            <a:r>
              <a:rPr lang="de-DE" sz="2400" b="1" dirty="0"/>
              <a:t>3,0 Ah</a:t>
            </a:r>
            <a:r>
              <a:rPr lang="de-DE" sz="2400" dirty="0"/>
              <a:t> </a:t>
            </a:r>
            <a:r>
              <a:rPr lang="mr-IN" sz="2400" dirty="0"/>
              <a:t>–</a:t>
            </a:r>
            <a:r>
              <a:rPr lang="de-DE" sz="2400" dirty="0"/>
              <a:t> 2kg</a:t>
            </a:r>
          </a:p>
          <a:p>
            <a:r>
              <a:rPr lang="de-DE" sz="2400" dirty="0"/>
              <a:t>Gewicht </a:t>
            </a:r>
            <a:r>
              <a:rPr lang="de-DE" sz="2400" b="1" dirty="0"/>
              <a:t>je</a:t>
            </a:r>
            <a:r>
              <a:rPr lang="de-DE" sz="2400" dirty="0"/>
              <a:t> Antriebsrad:	</a:t>
            </a:r>
            <a:r>
              <a:rPr lang="de-DE" sz="2400" b="1" dirty="0"/>
              <a:t>10kg</a:t>
            </a:r>
            <a:endParaRPr lang="de-DE" sz="2400" dirty="0"/>
          </a:p>
          <a:p>
            <a:r>
              <a:rPr lang="de-DE" sz="2400" dirty="0"/>
              <a:t>Maximale Zuladung: 120kg</a:t>
            </a:r>
          </a:p>
          <a:p>
            <a:r>
              <a:rPr lang="de-DE" sz="2400" dirty="0"/>
              <a:t>Reifenluftdruck: </a:t>
            </a:r>
            <a:r>
              <a:rPr lang="de-DE" sz="2400" b="1" dirty="0"/>
              <a:t>6 bar</a:t>
            </a:r>
          </a:p>
          <a:p>
            <a:r>
              <a:rPr lang="de-DE" sz="2400" dirty="0"/>
              <a:t>Max. Reichweite:	</a:t>
            </a:r>
            <a:r>
              <a:rPr lang="de-DE" sz="2400" b="1" dirty="0"/>
              <a:t>12km</a:t>
            </a:r>
          </a:p>
        </p:txBody>
      </p:sp>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Richtwerte aus bestehendem Radnarbenantrieb:</a:t>
            </a:r>
          </a:p>
          <a:p>
            <a:r>
              <a:rPr lang="de-DE" sz="2400" b="0" dirty="0"/>
              <a:t>Vergleich: </a:t>
            </a:r>
            <a:r>
              <a:rPr lang="de-DE" sz="2400" b="0" dirty="0" err="1"/>
              <a:t>e</a:t>
            </a:r>
            <a:r>
              <a:rPr lang="de-DE" sz="2400" b="0" dirty="0"/>
              <a:t>-motion M12</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a:t>HSHL – ITD 6. Semester </a:t>
            </a:r>
            <a:r>
              <a:rPr lang="mr-IN" sz="1050" dirty="0"/>
              <a:t>–</a:t>
            </a:r>
            <a:r>
              <a:rPr lang="en-US" sz="1050"/>
              <a:t> Melissa Sens</a:t>
            </a:r>
            <a:endParaRPr lang="en-US" sz="1050" dirty="0"/>
          </a:p>
        </p:txBody>
      </p:sp>
      <p:sp>
        <p:nvSpPr>
          <p:cNvPr id="2" name="Rectangle 1"/>
          <p:cNvSpPr/>
          <p:nvPr/>
        </p:nvSpPr>
        <p:spPr>
          <a:xfrm>
            <a:off x="648000" y="6174047"/>
            <a:ext cx="5575955" cy="215444"/>
          </a:xfrm>
          <a:prstGeom prst="rect">
            <a:avLst/>
          </a:prstGeom>
        </p:spPr>
        <p:txBody>
          <a:bodyPr wrap="square">
            <a:spAutoFit/>
          </a:bodyPr>
          <a:lstStyle/>
          <a:p>
            <a:r>
              <a:rPr lang="en-US" sz="800" dirty="0"/>
              <a:t>https://</a:t>
            </a:r>
            <a:r>
              <a:rPr lang="en-US" sz="800" dirty="0" err="1"/>
              <a:t>www.alber.de</a:t>
            </a:r>
            <a:r>
              <a:rPr lang="en-US" sz="800" dirty="0"/>
              <a:t>/</a:t>
            </a:r>
            <a:r>
              <a:rPr lang="en-US" sz="800" dirty="0" err="1"/>
              <a:t>fileadmin</a:t>
            </a:r>
            <a:r>
              <a:rPr lang="en-US" sz="800" dirty="0"/>
              <a:t>/media/Downloads/</a:t>
            </a:r>
            <a:r>
              <a:rPr lang="en-US" sz="800" dirty="0" err="1"/>
              <a:t>Gerbauchsanweisungen</a:t>
            </a:r>
            <a:r>
              <a:rPr lang="en-US" sz="800" dirty="0"/>
              <a:t>/Alber_Gebrauchsanweisung_M12_de.pdf</a:t>
            </a:r>
          </a:p>
        </p:txBody>
      </p:sp>
    </p:spTree>
    <p:extLst>
      <p:ext uri="{BB962C8B-B14F-4D97-AF65-F5344CB8AC3E}">
        <p14:creationId xmlns:p14="http://schemas.microsoft.com/office/powerpoint/2010/main" val="193439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a:t>Interaktionskonzept für einen Rollstuhl</a:t>
            </a:r>
          </a:p>
          <a:p>
            <a:pPr marL="0" indent="0">
              <a:buNone/>
            </a:pPr>
            <a:endParaRPr lang="de-DE" dirty="0"/>
          </a:p>
          <a:p>
            <a:pPr marL="0" indent="0">
              <a:buNone/>
            </a:pPr>
            <a:r>
              <a:rPr lang="de-DE" sz="2800" dirty="0"/>
              <a:t>Rahmenbedingungen zu Beginn:</a:t>
            </a:r>
          </a:p>
          <a:p>
            <a:pPr lvl="1"/>
            <a:r>
              <a:rPr lang="de-DE" sz="2400" dirty="0"/>
              <a:t>MEYRA x1 Rollstuhl</a:t>
            </a:r>
          </a:p>
          <a:p>
            <a:pPr lvl="1"/>
            <a:r>
              <a:rPr lang="de-DE" sz="2400" i="1" dirty="0" err="1"/>
              <a:t>Efix</a:t>
            </a:r>
            <a:r>
              <a:rPr lang="de-DE" sz="2400" i="1" dirty="0"/>
              <a:t> Räder</a:t>
            </a:r>
          </a:p>
          <a:p>
            <a:pPr lvl="1"/>
            <a:endParaRPr lang="de-DE" sz="2400" i="1" dirty="0"/>
          </a:p>
          <a:p>
            <a:pPr lvl="1"/>
            <a:r>
              <a:rPr lang="de-DE" sz="2400" dirty="0" err="1"/>
              <a:t>Know-How</a:t>
            </a:r>
            <a:r>
              <a:rPr lang="de-DE" sz="2400" dirty="0"/>
              <a:t> aus 6 Semestern Studium</a:t>
            </a:r>
          </a:p>
          <a:p>
            <a:pPr lvl="1"/>
            <a:endParaRPr lang="de-DE" sz="2400" i="1"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aus der Aufgabenstellung</a:t>
            </a:r>
          </a:p>
        </p:txBody>
      </p:sp>
    </p:spTree>
    <p:extLst>
      <p:ext uri="{BB962C8B-B14F-4D97-AF65-F5344CB8AC3E}">
        <p14:creationId xmlns:p14="http://schemas.microsoft.com/office/powerpoint/2010/main" val="74482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a:t>Bestehende und </a:t>
            </a:r>
            <a:r>
              <a:rPr lang="de-DE" sz="2400" b="1" dirty="0" err="1"/>
              <a:t>gängie</a:t>
            </a:r>
            <a:r>
              <a:rPr lang="de-DE" sz="2400" b="1" dirty="0"/>
              <a:t> Umsetzungen</a:t>
            </a:r>
          </a:p>
          <a:p>
            <a:pPr marL="457200" indent="-457200">
              <a:buFont typeface="+mj-lt"/>
              <a:buAutoNum type="arabicPeriod"/>
            </a:pPr>
            <a:r>
              <a:rPr lang="de-DE" sz="2400" b="1" i="1" dirty="0"/>
              <a:t>Experteninterview Philipp </a:t>
            </a:r>
            <a:r>
              <a:rPr lang="de-DE" sz="2400" b="1" i="1" dirty="0" err="1"/>
              <a:t>Berens</a:t>
            </a:r>
            <a:endParaRPr lang="de-DE" sz="1600" i="1" dirty="0"/>
          </a:p>
          <a:p>
            <a:pPr marL="457200" indent="-457200">
              <a:buFont typeface="+mj-lt"/>
              <a:buAutoNum type="arabicPeriod"/>
            </a:pPr>
            <a:endParaRPr lang="de-DE" sz="2400" b="1" dirty="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931209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Joystick</a:t>
            </a:r>
          </a:p>
          <a:p>
            <a:r>
              <a:rPr lang="de-DE" sz="2800" dirty="0"/>
              <a:t>Piercing</a:t>
            </a:r>
          </a:p>
          <a:p>
            <a:r>
              <a:rPr lang="de-DE" sz="2800" dirty="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Gängige Ansteuerungsmöglichkeiten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31" y="947335"/>
            <a:ext cx="8881096" cy="5178828"/>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2091668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Problematik Krankenkasse</a:t>
            </a:r>
          </a:p>
          <a:p>
            <a:r>
              <a:rPr lang="de-DE" dirty="0"/>
              <a:t>Schwere Räder mit Narbenantrieb teilweise nicht selbst </a:t>
            </a:r>
            <a:r>
              <a:rPr lang="de-DE" dirty="0" err="1"/>
              <a:t>montierbar</a:t>
            </a:r>
            <a:endParaRPr lang="de-DE" dirty="0"/>
          </a:p>
          <a:p>
            <a:r>
              <a:rPr lang="de-DE" dirty="0"/>
              <a:t>Fährt einen Custom Rollstuhl (Skatepark)</a:t>
            </a:r>
          </a:p>
          <a:p>
            <a:endParaRPr lang="de-DE" dirty="0"/>
          </a:p>
          <a:p>
            <a:r>
              <a:rPr lang="de-DE" dirty="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Philipp Experteninterview	</a:t>
            </a:r>
          </a:p>
        </p:txBody>
      </p:sp>
    </p:spTree>
    <p:extLst>
      <p:ext uri="{BB962C8B-B14F-4D97-AF65-F5344CB8AC3E}">
        <p14:creationId xmlns:p14="http://schemas.microsoft.com/office/powerpoint/2010/main" val="488629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1 Joystick </a:t>
            </a:r>
            <a:r>
              <a:rPr lang="mr-IN" dirty="0"/>
              <a:t>–</a:t>
            </a:r>
            <a:r>
              <a:rPr lang="de-DE" dirty="0"/>
              <a:t> je nach Einschränkung</a:t>
            </a:r>
          </a:p>
          <a:p>
            <a:r>
              <a:rPr lang="de-DE" dirty="0"/>
              <a:t>2  ODO (</a:t>
            </a:r>
            <a:r>
              <a:rPr lang="de-DE" dirty="0" err="1"/>
              <a:t>Segwayvariante</a:t>
            </a:r>
            <a:r>
              <a:rPr lang="de-DE" dirty="0"/>
              <a:t>)</a:t>
            </a:r>
          </a:p>
          <a:p>
            <a:r>
              <a:rPr lang="de-DE" dirty="0"/>
              <a:t>3</a:t>
            </a:r>
          </a:p>
          <a:p>
            <a:r>
              <a:rPr lang="de-DE" dirty="0"/>
              <a:t>4</a:t>
            </a:r>
          </a:p>
          <a:p>
            <a:endParaRPr lang="de-DE" dirty="0"/>
          </a:p>
          <a:p>
            <a:r>
              <a:rPr lang="de-DE" dirty="0" err="1"/>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213748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Einschränkung</a:t>
            </a:r>
          </a:p>
          <a:p>
            <a:r>
              <a:rPr lang="de-DE" dirty="0"/>
              <a:t>Druckabhängig</a:t>
            </a:r>
          </a:p>
          <a:p>
            <a:r>
              <a:rPr lang="de-DE" dirty="0"/>
              <a:t>Kalibrierbar</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Joystick</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0" name="Grafik 9">
            <a:extLst>
              <a:ext uri="{FF2B5EF4-FFF2-40B4-BE49-F238E27FC236}">
                <a16:creationId xmlns:a16="http://schemas.microsoft.com/office/drawing/2014/main" xmlns="" id="{FB9D21D2-BD70-4E1A-B8F3-17F15D26D445}"/>
              </a:ext>
            </a:extLst>
          </p:cNvPr>
          <p:cNvPicPr>
            <a:picLocks noChangeAspect="1"/>
          </p:cNvPicPr>
          <p:nvPr/>
        </p:nvPicPr>
        <p:blipFill>
          <a:blip r:embed="rId2"/>
          <a:stretch>
            <a:fillRect/>
          </a:stretch>
        </p:blipFill>
        <p:spPr>
          <a:xfrm>
            <a:off x="2675966" y="4671190"/>
            <a:ext cx="3619500" cy="1638300"/>
          </a:xfrm>
          <a:prstGeom prst="rect">
            <a:avLst/>
          </a:prstGeom>
        </p:spPr>
      </p:pic>
      <p:pic>
        <p:nvPicPr>
          <p:cNvPr id="12" name="Grafik 11">
            <a:extLst>
              <a:ext uri="{FF2B5EF4-FFF2-40B4-BE49-F238E27FC236}">
                <a16:creationId xmlns:a16="http://schemas.microsoft.com/office/drawing/2014/main" xmlns="" id="{175D745E-565B-4E53-B853-00AE0BDA1D81}"/>
              </a:ext>
            </a:extLst>
          </p:cNvPr>
          <p:cNvPicPr>
            <a:picLocks noChangeAspect="1"/>
          </p:cNvPicPr>
          <p:nvPr/>
        </p:nvPicPr>
        <p:blipFill>
          <a:blip r:embed="rId3"/>
          <a:stretch>
            <a:fillRect/>
          </a:stretch>
        </p:blipFill>
        <p:spPr>
          <a:xfrm>
            <a:off x="5351932" y="4671190"/>
            <a:ext cx="3619500" cy="1638300"/>
          </a:xfrm>
          <a:prstGeom prst="rect">
            <a:avLst/>
          </a:prstGeom>
        </p:spPr>
      </p:pic>
      <p:pic>
        <p:nvPicPr>
          <p:cNvPr id="9" name="Grafik 8">
            <a:extLst>
              <a:ext uri="{FF2B5EF4-FFF2-40B4-BE49-F238E27FC236}">
                <a16:creationId xmlns:a16="http://schemas.microsoft.com/office/drawing/2014/main" xmlns="" id="{57F52959-CAE7-42A4-BED5-459D53E15280}"/>
              </a:ext>
            </a:extLst>
          </p:cNvPr>
          <p:cNvPicPr>
            <a:picLocks noChangeAspect="1"/>
          </p:cNvPicPr>
          <p:nvPr/>
        </p:nvPicPr>
        <p:blipFill>
          <a:blip r:embed="rId4"/>
          <a:stretch>
            <a:fillRect/>
          </a:stretch>
        </p:blipFill>
        <p:spPr>
          <a:xfrm>
            <a:off x="0" y="4670853"/>
            <a:ext cx="3700272" cy="1674860"/>
          </a:xfrm>
          <a:prstGeom prst="rect">
            <a:avLst/>
          </a:prstGeom>
        </p:spPr>
      </p:pic>
    </p:spTree>
    <p:extLst>
      <p:ext uri="{BB962C8B-B14F-4D97-AF65-F5344CB8AC3E}">
        <p14:creationId xmlns:p14="http://schemas.microsoft.com/office/powerpoint/2010/main" val="1647679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a:t>
            </a:r>
          </a:p>
          <a:p>
            <a:pPr marL="0" indent="0">
              <a:buNone/>
            </a:pPr>
            <a:r>
              <a:rPr lang="de-DE" dirty="0"/>
              <a:t>Einschränkung</a:t>
            </a:r>
          </a:p>
          <a:p>
            <a:r>
              <a:rPr lang="de-DE" dirty="0"/>
              <a:t>verschiedene </a:t>
            </a:r>
          </a:p>
          <a:p>
            <a:pPr marL="0" indent="0">
              <a:buNone/>
            </a:pPr>
            <a:r>
              <a:rPr lang="de-DE" dirty="0" err="1"/>
              <a:t>Halterungenund</a:t>
            </a:r>
            <a:r>
              <a:rPr lang="de-DE" dirty="0"/>
              <a:t> Aufsätze</a:t>
            </a:r>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a:p>
            <a:r>
              <a:rPr lang="de-DE" sz="2400" dirty="0"/>
              <a:t>- Joystick</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a16="http://schemas.microsoft.com/office/drawing/2014/main" xmlns="" id="{D22F10D2-E092-47D3-B9E5-A13F54D9C04F}"/>
              </a:ext>
            </a:extLst>
          </p:cNvPr>
          <p:cNvPicPr>
            <a:picLocks noChangeAspect="1"/>
          </p:cNvPicPr>
          <p:nvPr/>
        </p:nvPicPr>
        <p:blipFill>
          <a:blip r:embed="rId2"/>
          <a:stretch>
            <a:fillRect/>
          </a:stretch>
        </p:blipFill>
        <p:spPr>
          <a:xfrm>
            <a:off x="0" y="4671190"/>
            <a:ext cx="3619500" cy="1638300"/>
          </a:xfrm>
          <a:prstGeom prst="rect">
            <a:avLst/>
          </a:prstGeom>
        </p:spPr>
      </p:pic>
      <p:pic>
        <p:nvPicPr>
          <p:cNvPr id="13" name="Grafik 12">
            <a:extLst>
              <a:ext uri="{FF2B5EF4-FFF2-40B4-BE49-F238E27FC236}">
                <a16:creationId xmlns:a16="http://schemas.microsoft.com/office/drawing/2014/main" xmlns="" id="{E008C22B-0580-4E47-AAC2-58A086C88332}"/>
              </a:ext>
            </a:extLst>
          </p:cNvPr>
          <p:cNvPicPr>
            <a:picLocks noChangeAspect="1"/>
          </p:cNvPicPr>
          <p:nvPr/>
        </p:nvPicPr>
        <p:blipFill>
          <a:blip r:embed="rId3"/>
          <a:stretch>
            <a:fillRect/>
          </a:stretch>
        </p:blipFill>
        <p:spPr>
          <a:xfrm>
            <a:off x="2457750" y="4671190"/>
            <a:ext cx="3619500" cy="1638300"/>
          </a:xfrm>
          <a:prstGeom prst="rect">
            <a:avLst/>
          </a:prstGeom>
        </p:spPr>
      </p:pic>
      <p:pic>
        <p:nvPicPr>
          <p:cNvPr id="15" name="Grafik 14">
            <a:extLst>
              <a:ext uri="{FF2B5EF4-FFF2-40B4-BE49-F238E27FC236}">
                <a16:creationId xmlns:a16="http://schemas.microsoft.com/office/drawing/2014/main" xmlns="" id="{E466E454-6F64-4C2E-B941-51E66D2714D9}"/>
              </a:ext>
            </a:extLst>
          </p:cNvPr>
          <p:cNvPicPr>
            <a:picLocks noChangeAspect="1"/>
          </p:cNvPicPr>
          <p:nvPr/>
        </p:nvPicPr>
        <p:blipFill>
          <a:blip r:embed="rId4"/>
          <a:stretch>
            <a:fillRect/>
          </a:stretch>
        </p:blipFill>
        <p:spPr>
          <a:xfrm>
            <a:off x="4975097" y="4671190"/>
            <a:ext cx="3822011" cy="1729963"/>
          </a:xfrm>
          <a:prstGeom prst="rect">
            <a:avLst/>
          </a:prstGeom>
        </p:spPr>
      </p:pic>
      <p:pic>
        <p:nvPicPr>
          <p:cNvPr id="16" name="Grafik 15">
            <a:extLst>
              <a:ext uri="{FF2B5EF4-FFF2-40B4-BE49-F238E27FC236}">
                <a16:creationId xmlns:a16="http://schemas.microsoft.com/office/drawing/2014/main" xmlns="" id="{8F5AC641-5CCD-4BCE-957E-9EAE3BF17FFD}"/>
              </a:ext>
            </a:extLst>
          </p:cNvPr>
          <p:cNvPicPr>
            <a:picLocks noChangeAspect="1"/>
          </p:cNvPicPr>
          <p:nvPr/>
        </p:nvPicPr>
        <p:blipFill>
          <a:blip r:embed="rId5"/>
          <a:stretch>
            <a:fillRect/>
          </a:stretch>
        </p:blipFill>
        <p:spPr>
          <a:xfrm>
            <a:off x="5200385" y="639275"/>
            <a:ext cx="3822010" cy="4031915"/>
          </a:xfrm>
          <a:prstGeom prst="rect">
            <a:avLst/>
          </a:prstGeom>
        </p:spPr>
      </p:pic>
    </p:spTree>
    <p:extLst>
      <p:ext uri="{BB962C8B-B14F-4D97-AF65-F5344CB8AC3E}">
        <p14:creationId xmlns:p14="http://schemas.microsoft.com/office/powerpoint/2010/main" val="2016933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984765"/>
            <a:ext cx="7675432" cy="4104983"/>
          </a:xfrm>
        </p:spPr>
        <p:txBody>
          <a:bodyPr/>
          <a:lstStyle/>
          <a:p>
            <a:r>
              <a:rPr lang="de-DE" dirty="0"/>
              <a:t>Externe </a:t>
            </a:r>
            <a:r>
              <a:rPr lang="de-DE" dirty="0" err="1"/>
              <a:t>Verstelltastatur</a:t>
            </a:r>
            <a:r>
              <a:rPr lang="de-DE" dirty="0"/>
              <a:t> – bebildert</a:t>
            </a:r>
          </a:p>
          <a:p>
            <a:r>
              <a:rPr lang="de-DE" dirty="0"/>
              <a:t>Programmiergerät für diverse </a:t>
            </a:r>
            <a:br>
              <a:rPr lang="de-DE" dirty="0"/>
            </a:br>
            <a:r>
              <a:rPr lang="de-DE" dirty="0"/>
              <a:t>Parametersätze und Diagnosetools</a:t>
            </a:r>
          </a:p>
          <a:p>
            <a:r>
              <a:rPr lang="de-DE" dirty="0"/>
              <a:t>Display für Sondersteuerungen</a:t>
            </a:r>
          </a:p>
          <a:p>
            <a:r>
              <a:rPr lang="de-DE" dirty="0"/>
              <a:t>Powermodule</a:t>
            </a:r>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Eingabe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4" name="Grafik 13">
            <a:extLst>
              <a:ext uri="{FF2B5EF4-FFF2-40B4-BE49-F238E27FC236}">
                <a16:creationId xmlns:a16="http://schemas.microsoft.com/office/drawing/2014/main" xmlns="" id="{78FFC030-791A-43A8-A1A7-40CDEB6B258B}"/>
              </a:ext>
            </a:extLst>
          </p:cNvPr>
          <p:cNvPicPr>
            <a:picLocks noChangeAspect="1"/>
          </p:cNvPicPr>
          <p:nvPr/>
        </p:nvPicPr>
        <p:blipFill rotWithShape="1">
          <a:blip r:embed="rId3"/>
          <a:srcRect l="30423"/>
          <a:stretch/>
        </p:blipFill>
        <p:spPr>
          <a:xfrm>
            <a:off x="-1" y="4682928"/>
            <a:ext cx="2518349" cy="1638300"/>
          </a:xfrm>
          <a:prstGeom prst="rect">
            <a:avLst/>
          </a:prstGeom>
        </p:spPr>
      </p:pic>
      <p:pic>
        <p:nvPicPr>
          <p:cNvPr id="16" name="Grafik 15">
            <a:extLst>
              <a:ext uri="{FF2B5EF4-FFF2-40B4-BE49-F238E27FC236}">
                <a16:creationId xmlns:a16="http://schemas.microsoft.com/office/drawing/2014/main" xmlns="" id="{13F019DD-6273-4626-A936-BAEA0B46E557}"/>
              </a:ext>
            </a:extLst>
          </p:cNvPr>
          <p:cNvPicPr>
            <a:picLocks noChangeAspect="1"/>
          </p:cNvPicPr>
          <p:nvPr/>
        </p:nvPicPr>
        <p:blipFill rotWithShape="1">
          <a:blip r:embed="rId4"/>
          <a:srcRect l="25969" r="21656"/>
          <a:stretch/>
        </p:blipFill>
        <p:spPr>
          <a:xfrm>
            <a:off x="1674231" y="4682928"/>
            <a:ext cx="1895725" cy="1638300"/>
          </a:xfrm>
          <a:prstGeom prst="rect">
            <a:avLst/>
          </a:prstGeom>
        </p:spPr>
      </p:pic>
      <p:pic>
        <p:nvPicPr>
          <p:cNvPr id="18" name="Grafik 17">
            <a:extLst>
              <a:ext uri="{FF2B5EF4-FFF2-40B4-BE49-F238E27FC236}">
                <a16:creationId xmlns:a16="http://schemas.microsoft.com/office/drawing/2014/main" xmlns="" id="{967DAFA1-904F-4CB3-90A7-B089CCA5AD80}"/>
              </a:ext>
            </a:extLst>
          </p:cNvPr>
          <p:cNvPicPr>
            <a:picLocks noChangeAspect="1"/>
          </p:cNvPicPr>
          <p:nvPr/>
        </p:nvPicPr>
        <p:blipFill rotWithShape="1">
          <a:blip r:embed="rId5"/>
          <a:srcRect l="14645" t="13104" r="60797"/>
          <a:stretch/>
        </p:blipFill>
        <p:spPr>
          <a:xfrm>
            <a:off x="6811134" y="4671190"/>
            <a:ext cx="2245569" cy="2020102"/>
          </a:xfrm>
          <a:prstGeom prst="rect">
            <a:avLst/>
          </a:prstGeom>
        </p:spPr>
      </p:pic>
      <p:pic>
        <p:nvPicPr>
          <p:cNvPr id="20" name="Grafik 19">
            <a:extLst>
              <a:ext uri="{FF2B5EF4-FFF2-40B4-BE49-F238E27FC236}">
                <a16:creationId xmlns:a16="http://schemas.microsoft.com/office/drawing/2014/main" xmlns="" id="{4C409DE0-C19B-4B53-8184-DE81A19A3D39}"/>
              </a:ext>
            </a:extLst>
          </p:cNvPr>
          <p:cNvPicPr>
            <a:picLocks noChangeAspect="1"/>
          </p:cNvPicPr>
          <p:nvPr/>
        </p:nvPicPr>
        <p:blipFill>
          <a:blip r:embed="rId6"/>
          <a:stretch>
            <a:fillRect/>
          </a:stretch>
        </p:blipFill>
        <p:spPr>
          <a:xfrm>
            <a:off x="3313027" y="4671522"/>
            <a:ext cx="3619500" cy="1638300"/>
          </a:xfrm>
          <a:prstGeom prst="rect">
            <a:avLst/>
          </a:prstGeom>
        </p:spPr>
      </p:pic>
    </p:spTree>
    <p:extLst>
      <p:ext uri="{BB962C8B-B14F-4D97-AF65-F5344CB8AC3E}">
        <p14:creationId xmlns:p14="http://schemas.microsoft.com/office/powerpoint/2010/main" val="3020621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xmlns="" id="{7D027C9E-D9DA-45B6-8D61-1F0286A62F56}"/>
              </a:ext>
            </a:extLst>
          </p:cNvPr>
          <p:cNvPicPr>
            <a:picLocks noChangeAspect="1"/>
          </p:cNvPicPr>
          <p:nvPr/>
        </p:nvPicPr>
        <p:blipFill>
          <a:blip r:embed="rId3"/>
          <a:stretch>
            <a:fillRect/>
          </a:stretch>
        </p:blipFill>
        <p:spPr>
          <a:xfrm>
            <a:off x="3629722" y="4586410"/>
            <a:ext cx="3903314" cy="1766763"/>
          </a:xfrm>
          <a:prstGeom prst="rect">
            <a:avLst/>
          </a:prstGeom>
        </p:spPr>
      </p:pic>
      <p:sp>
        <p:nvSpPr>
          <p:cNvPr id="3" name="Inhaltsplatzhalter 2"/>
          <p:cNvSpPr>
            <a:spLocks noGrp="1"/>
          </p:cNvSpPr>
          <p:nvPr>
            <p:ph idx="1"/>
          </p:nvPr>
        </p:nvSpPr>
        <p:spPr/>
        <p:txBody>
          <a:bodyPr/>
          <a:lstStyle/>
          <a:p>
            <a:r>
              <a:rPr lang="de-DE" dirty="0" err="1"/>
              <a:t>Smartphonehalterung</a:t>
            </a:r>
            <a:r>
              <a:rPr lang="de-DE" dirty="0"/>
              <a:t> + Steuerung</a:t>
            </a:r>
          </a:p>
          <a:p>
            <a:r>
              <a:rPr lang="de-DE" dirty="0"/>
              <a:t>Navigation</a:t>
            </a:r>
          </a:p>
          <a:p>
            <a:r>
              <a:rPr lang="de-DE" dirty="0" err="1"/>
              <a:t>Bluetoothmodul</a:t>
            </a:r>
            <a:endParaRPr lang="de-DE" dirty="0"/>
          </a:p>
          <a:p>
            <a:r>
              <a:rPr lang="de-DE" dirty="0"/>
              <a:t>Smartphone, PC Maus, Controller</a:t>
            </a:r>
          </a:p>
          <a:p>
            <a:endParaRPr lang="de-DE" dirty="0"/>
          </a:p>
          <a:p>
            <a:endParaRPr lang="de-DE" dirty="0"/>
          </a:p>
          <a:p>
            <a:endParaRPr lang="de-DE" dirty="0"/>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Smartphone/Tablet</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xmlns="" id="{9C70124A-C5B6-4742-9778-A98721F1FF2D}"/>
              </a:ext>
            </a:extLst>
          </p:cNvPr>
          <p:cNvPicPr>
            <a:picLocks noChangeAspect="1"/>
          </p:cNvPicPr>
          <p:nvPr/>
        </p:nvPicPr>
        <p:blipFill>
          <a:blip r:embed="rId4"/>
          <a:stretch>
            <a:fillRect/>
          </a:stretch>
        </p:blipFill>
        <p:spPr>
          <a:xfrm>
            <a:off x="6492240" y="4586411"/>
            <a:ext cx="2496121" cy="1766764"/>
          </a:xfrm>
          <a:prstGeom prst="rect">
            <a:avLst/>
          </a:prstGeom>
        </p:spPr>
      </p:pic>
      <p:pic>
        <p:nvPicPr>
          <p:cNvPr id="12" name="Grafik 11">
            <a:extLst>
              <a:ext uri="{FF2B5EF4-FFF2-40B4-BE49-F238E27FC236}">
                <a16:creationId xmlns:a16="http://schemas.microsoft.com/office/drawing/2014/main" xmlns="" id="{A14ADB45-CEB4-4081-8043-4E1C3A42C152}"/>
              </a:ext>
            </a:extLst>
          </p:cNvPr>
          <p:cNvPicPr>
            <a:picLocks noChangeAspect="1"/>
          </p:cNvPicPr>
          <p:nvPr/>
        </p:nvPicPr>
        <p:blipFill>
          <a:blip r:embed="rId5"/>
          <a:stretch>
            <a:fillRect/>
          </a:stretch>
        </p:blipFill>
        <p:spPr>
          <a:xfrm>
            <a:off x="0" y="4586411"/>
            <a:ext cx="1912785" cy="1912785"/>
          </a:xfrm>
          <a:prstGeom prst="rect">
            <a:avLst/>
          </a:prstGeom>
        </p:spPr>
      </p:pic>
      <p:pic>
        <p:nvPicPr>
          <p:cNvPr id="14" name="Grafik 13">
            <a:extLst>
              <a:ext uri="{FF2B5EF4-FFF2-40B4-BE49-F238E27FC236}">
                <a16:creationId xmlns:a16="http://schemas.microsoft.com/office/drawing/2014/main" xmlns="" id="{8AAE33CA-4C88-4161-A596-BE7C1778099E}"/>
              </a:ext>
            </a:extLst>
          </p:cNvPr>
          <p:cNvPicPr>
            <a:picLocks noChangeAspect="1"/>
          </p:cNvPicPr>
          <p:nvPr/>
        </p:nvPicPr>
        <p:blipFill rotWithShape="1">
          <a:blip r:embed="rId6"/>
          <a:srcRect t="28868"/>
          <a:stretch/>
        </p:blipFill>
        <p:spPr>
          <a:xfrm>
            <a:off x="1882933" y="4586408"/>
            <a:ext cx="2689067" cy="1912788"/>
          </a:xfrm>
          <a:prstGeom prst="rect">
            <a:avLst/>
          </a:prstGeom>
        </p:spPr>
      </p:pic>
    </p:spTree>
    <p:extLst>
      <p:ext uri="{BB962C8B-B14F-4D97-AF65-F5344CB8AC3E}">
        <p14:creationId xmlns:p14="http://schemas.microsoft.com/office/powerpoint/2010/main" val="3471369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765408"/>
            <a:ext cx="7675432" cy="4360756"/>
          </a:xfrm>
        </p:spPr>
        <p:txBody>
          <a:bodyPr/>
          <a:lstStyle/>
          <a:p>
            <a:r>
              <a:rPr lang="de-DE" dirty="0"/>
              <a:t>Knöpfe, Buttons, Schalter etc.</a:t>
            </a:r>
          </a:p>
          <a:p>
            <a:r>
              <a:rPr lang="de-DE" dirty="0" err="1"/>
              <a:t>Fußpedal</a:t>
            </a:r>
            <a:endParaRPr lang="de-DE" dirty="0"/>
          </a:p>
          <a:p>
            <a:r>
              <a:rPr lang="de-DE" dirty="0"/>
              <a:t>Nackenbügel für Kinn- Blassteuerung</a:t>
            </a:r>
          </a:p>
          <a:p>
            <a:r>
              <a:rPr lang="de-DE" dirty="0"/>
              <a:t>Eyetracking</a:t>
            </a:r>
          </a:p>
          <a:p>
            <a:r>
              <a:rPr lang="de-DE" dirty="0"/>
              <a:t>Individuelle Lösungen</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Individuell</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9" name="Grafik 18">
            <a:extLst>
              <a:ext uri="{FF2B5EF4-FFF2-40B4-BE49-F238E27FC236}">
                <a16:creationId xmlns:a16="http://schemas.microsoft.com/office/drawing/2014/main" xmlns="" id="{9AFB74CA-E0E2-4060-AEDA-A14E65519EC0}"/>
              </a:ext>
            </a:extLst>
          </p:cNvPr>
          <p:cNvPicPr>
            <a:picLocks noChangeAspect="1"/>
          </p:cNvPicPr>
          <p:nvPr/>
        </p:nvPicPr>
        <p:blipFill rotWithShape="1">
          <a:blip r:embed="rId2"/>
          <a:srcRect l="14039" t="2386" r="66868" b="22551"/>
          <a:stretch/>
        </p:blipFill>
        <p:spPr>
          <a:xfrm>
            <a:off x="0" y="4692326"/>
            <a:ext cx="1745848" cy="1745050"/>
          </a:xfrm>
          <a:prstGeom prst="rect">
            <a:avLst/>
          </a:prstGeom>
        </p:spPr>
      </p:pic>
      <p:pic>
        <p:nvPicPr>
          <p:cNvPr id="25" name="Grafik 24">
            <a:extLst>
              <a:ext uri="{FF2B5EF4-FFF2-40B4-BE49-F238E27FC236}">
                <a16:creationId xmlns:a16="http://schemas.microsoft.com/office/drawing/2014/main" xmlns="" id="{F206CF39-6394-4902-A893-D9E7661EABEC}"/>
              </a:ext>
            </a:extLst>
          </p:cNvPr>
          <p:cNvPicPr>
            <a:picLocks noChangeAspect="1"/>
          </p:cNvPicPr>
          <p:nvPr/>
        </p:nvPicPr>
        <p:blipFill rotWithShape="1">
          <a:blip r:embed="rId3"/>
          <a:srcRect l="23146" r="21444"/>
          <a:stretch/>
        </p:blipFill>
        <p:spPr>
          <a:xfrm>
            <a:off x="1545469" y="4686834"/>
            <a:ext cx="2005585" cy="1638300"/>
          </a:xfrm>
          <a:prstGeom prst="rect">
            <a:avLst/>
          </a:prstGeom>
        </p:spPr>
      </p:pic>
      <p:pic>
        <p:nvPicPr>
          <p:cNvPr id="26" name="Grafik 25">
            <a:extLst>
              <a:ext uri="{FF2B5EF4-FFF2-40B4-BE49-F238E27FC236}">
                <a16:creationId xmlns:a16="http://schemas.microsoft.com/office/drawing/2014/main" xmlns="" id="{D0753790-FC1D-43BE-AF2F-5D3FDD18F288}"/>
              </a:ext>
            </a:extLst>
          </p:cNvPr>
          <p:cNvPicPr>
            <a:picLocks noChangeAspect="1"/>
          </p:cNvPicPr>
          <p:nvPr/>
        </p:nvPicPr>
        <p:blipFill rotWithShape="1">
          <a:blip r:embed="rId4"/>
          <a:srcRect l="28442" r="33495"/>
          <a:stretch/>
        </p:blipFill>
        <p:spPr>
          <a:xfrm>
            <a:off x="3545291" y="4695374"/>
            <a:ext cx="1377696" cy="1638300"/>
          </a:xfrm>
          <a:prstGeom prst="rect">
            <a:avLst/>
          </a:prstGeom>
        </p:spPr>
      </p:pic>
      <p:pic>
        <p:nvPicPr>
          <p:cNvPr id="28" name="Grafik 27">
            <a:extLst>
              <a:ext uri="{FF2B5EF4-FFF2-40B4-BE49-F238E27FC236}">
                <a16:creationId xmlns:a16="http://schemas.microsoft.com/office/drawing/2014/main" xmlns="" id="{6A3AA167-7AF1-4F03-A66F-BE499F06233E}"/>
              </a:ext>
            </a:extLst>
          </p:cNvPr>
          <p:cNvPicPr>
            <a:picLocks noChangeAspect="1"/>
          </p:cNvPicPr>
          <p:nvPr/>
        </p:nvPicPr>
        <p:blipFill rotWithShape="1">
          <a:blip r:embed="rId5"/>
          <a:srcRect l="24221" r="22944"/>
          <a:stretch/>
        </p:blipFill>
        <p:spPr>
          <a:xfrm>
            <a:off x="4927336" y="4695374"/>
            <a:ext cx="1912376" cy="1638300"/>
          </a:xfrm>
          <a:prstGeom prst="rect">
            <a:avLst/>
          </a:prstGeom>
        </p:spPr>
      </p:pic>
      <p:pic>
        <p:nvPicPr>
          <p:cNvPr id="30" name="Grafik 29">
            <a:extLst>
              <a:ext uri="{FF2B5EF4-FFF2-40B4-BE49-F238E27FC236}">
                <a16:creationId xmlns:a16="http://schemas.microsoft.com/office/drawing/2014/main" xmlns="" id="{89013534-2FF8-4C12-B6C0-9C5A71992404}"/>
              </a:ext>
            </a:extLst>
          </p:cNvPr>
          <p:cNvPicPr>
            <a:picLocks noChangeAspect="1"/>
          </p:cNvPicPr>
          <p:nvPr/>
        </p:nvPicPr>
        <p:blipFill>
          <a:blip r:embed="rId6"/>
          <a:stretch>
            <a:fillRect/>
          </a:stretch>
        </p:blipFill>
        <p:spPr>
          <a:xfrm>
            <a:off x="6839712" y="4692555"/>
            <a:ext cx="2304287" cy="1638072"/>
          </a:xfrm>
          <a:prstGeom prst="rect">
            <a:avLst/>
          </a:prstGeom>
        </p:spPr>
      </p:pic>
    </p:spTree>
    <p:extLst>
      <p:ext uri="{BB962C8B-B14F-4D97-AF65-F5344CB8AC3E}">
        <p14:creationId xmlns:p14="http://schemas.microsoft.com/office/powerpoint/2010/main" val="1739436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76638"/>
            <a:ext cx="7675432" cy="4360756"/>
          </a:xfrm>
        </p:spPr>
        <p:txBody>
          <a:bodyPr/>
          <a:lstStyle/>
          <a:p>
            <a:r>
              <a:rPr lang="de-DE" dirty="0"/>
              <a:t>Rollatoren</a:t>
            </a:r>
          </a:p>
          <a:p>
            <a:r>
              <a:rPr lang="de-DE" dirty="0"/>
              <a:t>Standard –/ Pflegerollstühle</a:t>
            </a:r>
          </a:p>
          <a:p>
            <a:r>
              <a:rPr lang="de-DE" dirty="0"/>
              <a:t>Adaptiv -/ Aktivrollstühle</a:t>
            </a:r>
          </a:p>
          <a:p>
            <a:r>
              <a:rPr lang="de-DE" dirty="0"/>
              <a:t>Kinderrollstühle</a:t>
            </a:r>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Rollstühle allgemein</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xmlns="" id="{D8428512-5FAB-4893-B07B-9F54DCE6D4D3}"/>
              </a:ext>
            </a:extLst>
          </p:cNvPr>
          <p:cNvPicPr>
            <a:picLocks noChangeAspect="1"/>
          </p:cNvPicPr>
          <p:nvPr/>
        </p:nvPicPr>
        <p:blipFill>
          <a:blip r:embed="rId2"/>
          <a:stretch>
            <a:fillRect/>
          </a:stretch>
        </p:blipFill>
        <p:spPr>
          <a:xfrm>
            <a:off x="4099654" y="4024013"/>
            <a:ext cx="2071480" cy="2301644"/>
          </a:xfrm>
          <a:prstGeom prst="rect">
            <a:avLst/>
          </a:prstGeom>
        </p:spPr>
      </p:pic>
      <p:pic>
        <p:nvPicPr>
          <p:cNvPr id="10" name="Grafik 9">
            <a:extLst>
              <a:ext uri="{FF2B5EF4-FFF2-40B4-BE49-F238E27FC236}">
                <a16:creationId xmlns:a16="http://schemas.microsoft.com/office/drawing/2014/main" xmlns="" id="{CABBCF01-F78F-47B3-A8DD-E8E04F34D54A}"/>
              </a:ext>
            </a:extLst>
          </p:cNvPr>
          <p:cNvPicPr>
            <a:picLocks noChangeAspect="1"/>
          </p:cNvPicPr>
          <p:nvPr/>
        </p:nvPicPr>
        <p:blipFill>
          <a:blip r:embed="rId3"/>
          <a:stretch>
            <a:fillRect/>
          </a:stretch>
        </p:blipFill>
        <p:spPr>
          <a:xfrm>
            <a:off x="6171134" y="4024940"/>
            <a:ext cx="2211732" cy="2457480"/>
          </a:xfrm>
          <a:prstGeom prst="rect">
            <a:avLst/>
          </a:prstGeom>
        </p:spPr>
      </p:pic>
      <p:pic>
        <p:nvPicPr>
          <p:cNvPr id="12" name="Grafik 11">
            <a:extLst>
              <a:ext uri="{FF2B5EF4-FFF2-40B4-BE49-F238E27FC236}">
                <a16:creationId xmlns:a16="http://schemas.microsoft.com/office/drawing/2014/main" xmlns="" id="{E661CC75-CAD0-4664-8B47-DD0EB8C3E6EA}"/>
              </a:ext>
            </a:extLst>
          </p:cNvPr>
          <p:cNvPicPr>
            <a:picLocks noChangeAspect="1"/>
          </p:cNvPicPr>
          <p:nvPr/>
        </p:nvPicPr>
        <p:blipFill>
          <a:blip r:embed="rId4"/>
          <a:stretch>
            <a:fillRect/>
          </a:stretch>
        </p:blipFill>
        <p:spPr>
          <a:xfrm>
            <a:off x="2194295" y="4013779"/>
            <a:ext cx="2071481" cy="2300666"/>
          </a:xfrm>
          <a:prstGeom prst="rect">
            <a:avLst/>
          </a:prstGeom>
        </p:spPr>
      </p:pic>
      <p:pic>
        <p:nvPicPr>
          <p:cNvPr id="14" name="Grafik 13">
            <a:extLst>
              <a:ext uri="{FF2B5EF4-FFF2-40B4-BE49-F238E27FC236}">
                <a16:creationId xmlns:a16="http://schemas.microsoft.com/office/drawing/2014/main" xmlns="" id="{5FFAF49F-AAF3-46BD-8615-E3DFFE63FD96}"/>
              </a:ext>
            </a:extLst>
          </p:cNvPr>
          <p:cNvPicPr>
            <a:picLocks noChangeAspect="1"/>
          </p:cNvPicPr>
          <p:nvPr/>
        </p:nvPicPr>
        <p:blipFill>
          <a:blip r:embed="rId5"/>
          <a:stretch>
            <a:fillRect/>
          </a:stretch>
        </p:blipFill>
        <p:spPr>
          <a:xfrm>
            <a:off x="0" y="4013779"/>
            <a:ext cx="2222723" cy="2468641"/>
          </a:xfrm>
          <a:prstGeom prst="rect">
            <a:avLst/>
          </a:prstGeom>
        </p:spPr>
      </p:pic>
    </p:spTree>
    <p:extLst>
      <p:ext uri="{BB962C8B-B14F-4D97-AF65-F5344CB8AC3E}">
        <p14:creationId xmlns:p14="http://schemas.microsoft.com/office/powerpoint/2010/main" val="229363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a:t>UWB </a:t>
            </a:r>
            <a:r>
              <a:rPr lang="de-DE" sz="2400" dirty="0" err="1"/>
              <a:t>Positierungssystem</a:t>
            </a:r>
            <a:r>
              <a:rPr lang="de-DE" sz="2400" dirty="0"/>
              <a:t> </a:t>
            </a:r>
            <a:r>
              <a:rPr lang="de-DE" sz="2400" i="1" baseline="-25000" dirty="0"/>
              <a:t>(Projekt AET)</a:t>
            </a:r>
          </a:p>
          <a:p>
            <a:pPr marL="514350" indent="-514350">
              <a:buFont typeface="+mj-lt"/>
              <a:buAutoNum type="arabicPeriod"/>
            </a:pPr>
            <a:r>
              <a:rPr lang="de-DE" sz="2400" dirty="0"/>
              <a:t>Ultraschall Array zur </a:t>
            </a:r>
            <a:r>
              <a:rPr lang="de-DE" sz="2400" dirty="0" err="1"/>
              <a:t>Hindernisserkennung</a:t>
            </a:r>
            <a:r>
              <a:rPr lang="de-DE" sz="2400" dirty="0"/>
              <a:t> </a:t>
            </a:r>
            <a:r>
              <a:rPr lang="de-DE" sz="2400" i="1" baseline="-25000" dirty="0"/>
              <a:t>(</a:t>
            </a:r>
            <a:r>
              <a:rPr lang="de-DE" sz="2400" i="1" baseline="-25000" dirty="0" err="1"/>
              <a:t>Projett</a:t>
            </a:r>
            <a:r>
              <a:rPr lang="de-DE" sz="2400" i="1" baseline="-25000" dirty="0"/>
              <a:t> AET)</a:t>
            </a:r>
          </a:p>
          <a:p>
            <a:pPr marL="514350" indent="-514350">
              <a:buFont typeface="+mj-lt"/>
              <a:buAutoNum type="arabicPeriod"/>
            </a:pPr>
            <a:r>
              <a:rPr lang="de-DE" sz="2400" dirty="0"/>
              <a:t>Objekterkennung über </a:t>
            </a:r>
            <a:r>
              <a:rPr lang="de-DE" sz="2400" dirty="0" err="1"/>
              <a:t>Pixycam</a:t>
            </a:r>
            <a:r>
              <a:rPr lang="de-DE" sz="2400" dirty="0"/>
              <a:t> </a:t>
            </a:r>
            <a:r>
              <a:rPr lang="de-DE" sz="2400" i="1" baseline="-25000" dirty="0"/>
              <a:t>(Projekt AET)</a:t>
            </a:r>
          </a:p>
          <a:p>
            <a:pPr marL="514350" indent="-514350">
              <a:buFont typeface="+mj-lt"/>
              <a:buAutoNum type="arabicPeriod"/>
            </a:pPr>
            <a:r>
              <a:rPr lang="de-DE" sz="2400" dirty="0"/>
              <a:t>QR Code Positionierungssystem </a:t>
            </a:r>
            <a:r>
              <a:rPr lang="de-DE" sz="2400" i="1" baseline="-25000" dirty="0"/>
              <a:t>(Telematik II)</a:t>
            </a:r>
          </a:p>
          <a:p>
            <a:pPr marL="514350" indent="-514350">
              <a:buFont typeface="+mj-lt"/>
              <a:buAutoNum type="arabicPeriod"/>
            </a:pPr>
            <a:r>
              <a:rPr lang="de-DE" sz="2400" dirty="0"/>
              <a:t>Reverse Engineering </a:t>
            </a:r>
            <a:r>
              <a:rPr lang="de-DE" sz="2400" dirty="0" err="1"/>
              <a:t>mBot</a:t>
            </a:r>
            <a:r>
              <a:rPr lang="de-DE" sz="2400" dirty="0"/>
              <a:t> </a:t>
            </a:r>
            <a:r>
              <a:rPr lang="de-DE" sz="2400" i="1" baseline="-25000" dirty="0"/>
              <a:t>(Projekt AET)</a:t>
            </a:r>
          </a:p>
          <a:p>
            <a:pPr marL="514350" indent="-514350">
              <a:buFont typeface="+mj-lt"/>
              <a:buAutoNum type="arabicPeriod"/>
            </a:pPr>
            <a:r>
              <a:rPr lang="de-DE" sz="2400" dirty="0" err="1"/>
              <a:t>freeRTOS</a:t>
            </a:r>
            <a:r>
              <a:rPr lang="de-DE" sz="2400" dirty="0"/>
              <a:t> Implementierung </a:t>
            </a:r>
            <a:r>
              <a:rPr lang="de-DE" sz="2400" i="1" baseline="-25000" dirty="0"/>
              <a:t>(CPS II)</a:t>
            </a:r>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Projekte</a:t>
            </a:r>
          </a:p>
        </p:txBody>
      </p:sp>
    </p:spTree>
    <p:extLst>
      <p:ext uri="{BB962C8B-B14F-4D97-AF65-F5344CB8AC3E}">
        <p14:creationId xmlns:p14="http://schemas.microsoft.com/office/powerpoint/2010/main" val="19861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76638"/>
            <a:ext cx="7675432" cy="4360756"/>
          </a:xfrm>
        </p:spPr>
        <p:txBody>
          <a:bodyPr/>
          <a:lstStyle/>
          <a:p>
            <a:r>
              <a:rPr lang="de-DE" dirty="0"/>
              <a:t>Skaterollstühle – verstärkt, gefedert</a:t>
            </a:r>
          </a:p>
          <a:p>
            <a:r>
              <a:rPr lang="de-DE" dirty="0"/>
              <a:t>Basketballrollstühle</a:t>
            </a:r>
          </a:p>
          <a:p>
            <a:r>
              <a:rPr lang="de-DE" dirty="0"/>
              <a:t>Tennisrollstühle</a:t>
            </a:r>
          </a:p>
          <a:p>
            <a:r>
              <a:rPr lang="de-DE" dirty="0"/>
              <a:t>andere Sportarten</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Sport</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a16="http://schemas.microsoft.com/office/drawing/2014/main" xmlns="" id="{557500E3-53E2-419E-99B1-F1309A8FFFC8}"/>
              </a:ext>
            </a:extLst>
          </p:cNvPr>
          <p:cNvPicPr>
            <a:picLocks noChangeAspect="1"/>
          </p:cNvPicPr>
          <p:nvPr/>
        </p:nvPicPr>
        <p:blipFill>
          <a:blip r:embed="rId2"/>
          <a:stretch>
            <a:fillRect/>
          </a:stretch>
        </p:blipFill>
        <p:spPr>
          <a:xfrm>
            <a:off x="1195978" y="4246195"/>
            <a:ext cx="3650245" cy="2048450"/>
          </a:xfrm>
          <a:prstGeom prst="rect">
            <a:avLst/>
          </a:prstGeom>
        </p:spPr>
      </p:pic>
      <p:pic>
        <p:nvPicPr>
          <p:cNvPr id="16" name="Grafik 15">
            <a:extLst>
              <a:ext uri="{FF2B5EF4-FFF2-40B4-BE49-F238E27FC236}">
                <a16:creationId xmlns:a16="http://schemas.microsoft.com/office/drawing/2014/main" xmlns="" id="{304204A9-1463-4196-B8D6-F1140853D7CF}"/>
              </a:ext>
            </a:extLst>
          </p:cNvPr>
          <p:cNvPicPr>
            <a:picLocks noChangeAspect="1"/>
          </p:cNvPicPr>
          <p:nvPr/>
        </p:nvPicPr>
        <p:blipFill>
          <a:blip r:embed="rId3"/>
          <a:stretch>
            <a:fillRect/>
          </a:stretch>
        </p:blipFill>
        <p:spPr>
          <a:xfrm>
            <a:off x="4846223" y="4246195"/>
            <a:ext cx="2048450" cy="2048450"/>
          </a:xfrm>
          <a:prstGeom prst="rect">
            <a:avLst/>
          </a:prstGeom>
        </p:spPr>
      </p:pic>
      <p:pic>
        <p:nvPicPr>
          <p:cNvPr id="18" name="Grafik 17">
            <a:extLst>
              <a:ext uri="{FF2B5EF4-FFF2-40B4-BE49-F238E27FC236}">
                <a16:creationId xmlns:a16="http://schemas.microsoft.com/office/drawing/2014/main" xmlns="" id="{84967758-FFF2-417E-99E3-160CF3DE07F5}"/>
              </a:ext>
            </a:extLst>
          </p:cNvPr>
          <p:cNvPicPr>
            <a:picLocks noChangeAspect="1"/>
          </p:cNvPicPr>
          <p:nvPr/>
        </p:nvPicPr>
        <p:blipFill rotWithShape="1">
          <a:blip r:embed="rId4"/>
          <a:srcRect l="21115" r="13210"/>
          <a:stretch/>
        </p:blipFill>
        <p:spPr>
          <a:xfrm>
            <a:off x="0" y="4246195"/>
            <a:ext cx="2031792" cy="2048450"/>
          </a:xfrm>
          <a:prstGeom prst="rect">
            <a:avLst/>
          </a:prstGeom>
        </p:spPr>
      </p:pic>
      <p:pic>
        <p:nvPicPr>
          <p:cNvPr id="20" name="Grafik 19">
            <a:extLst>
              <a:ext uri="{FF2B5EF4-FFF2-40B4-BE49-F238E27FC236}">
                <a16:creationId xmlns:a16="http://schemas.microsoft.com/office/drawing/2014/main" xmlns="" id="{13C29935-23E9-467D-AD81-DEFD2C5D7B3D}"/>
              </a:ext>
            </a:extLst>
          </p:cNvPr>
          <p:cNvPicPr>
            <a:picLocks noChangeAspect="1"/>
          </p:cNvPicPr>
          <p:nvPr/>
        </p:nvPicPr>
        <p:blipFill rotWithShape="1">
          <a:blip r:embed="rId5"/>
          <a:srcRect l="27752" r="21148"/>
          <a:stretch/>
        </p:blipFill>
        <p:spPr>
          <a:xfrm>
            <a:off x="6894672" y="4246195"/>
            <a:ext cx="1637327" cy="2048722"/>
          </a:xfrm>
          <a:prstGeom prst="rect">
            <a:avLst/>
          </a:prstGeom>
        </p:spPr>
      </p:pic>
    </p:spTree>
    <p:extLst>
      <p:ext uri="{BB962C8B-B14F-4D97-AF65-F5344CB8AC3E}">
        <p14:creationId xmlns:p14="http://schemas.microsoft.com/office/powerpoint/2010/main" val="2995898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err="1"/>
              <a:t>Handbike</a:t>
            </a:r>
            <a:endParaRPr lang="de-DE" dirty="0"/>
          </a:p>
          <a:p>
            <a:r>
              <a:rPr lang="de-DE" dirty="0"/>
              <a:t>Manuell zum Kurbeln</a:t>
            </a:r>
          </a:p>
          <a:p>
            <a:r>
              <a:rPr lang="de-DE" dirty="0"/>
              <a:t>Elektrisch angetrieben</a:t>
            </a:r>
          </a:p>
          <a:p>
            <a:r>
              <a:rPr lang="de-DE" dirty="0"/>
              <a:t>Hybrid</a:t>
            </a:r>
          </a:p>
          <a:p>
            <a:r>
              <a:rPr lang="de-DE" dirty="0"/>
              <a:t>Größe und Preis</a:t>
            </a:r>
          </a:p>
          <a:p>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a:t>
            </a:r>
            <a:r>
              <a:rPr lang="de-DE" sz="2400" dirty="0" err="1"/>
              <a:t>Handbike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4" name="Grafik 13">
            <a:extLst>
              <a:ext uri="{FF2B5EF4-FFF2-40B4-BE49-F238E27FC236}">
                <a16:creationId xmlns:a16="http://schemas.microsoft.com/office/drawing/2014/main" xmlns="" id="{DCBECB12-ECEE-4228-8F95-80F09D5E029F}"/>
              </a:ext>
            </a:extLst>
          </p:cNvPr>
          <p:cNvPicPr>
            <a:picLocks noChangeAspect="1"/>
          </p:cNvPicPr>
          <p:nvPr/>
        </p:nvPicPr>
        <p:blipFill rotWithShape="1">
          <a:blip r:embed="rId2"/>
          <a:srcRect t="30077" b="28723"/>
          <a:stretch/>
        </p:blipFill>
        <p:spPr>
          <a:xfrm>
            <a:off x="0" y="4449407"/>
            <a:ext cx="3547078" cy="1849248"/>
          </a:xfrm>
          <a:prstGeom prst="rect">
            <a:avLst/>
          </a:prstGeom>
        </p:spPr>
      </p:pic>
      <p:pic>
        <p:nvPicPr>
          <p:cNvPr id="11" name="Grafik 10">
            <a:extLst>
              <a:ext uri="{FF2B5EF4-FFF2-40B4-BE49-F238E27FC236}">
                <a16:creationId xmlns:a16="http://schemas.microsoft.com/office/drawing/2014/main" xmlns="" id="{040C90B2-3FB3-42CA-A6ED-2AB167440F18}"/>
              </a:ext>
            </a:extLst>
          </p:cNvPr>
          <p:cNvPicPr>
            <a:picLocks noChangeAspect="1"/>
          </p:cNvPicPr>
          <p:nvPr/>
        </p:nvPicPr>
        <p:blipFill>
          <a:blip r:embed="rId3"/>
          <a:stretch>
            <a:fillRect/>
          </a:stretch>
        </p:blipFill>
        <p:spPr>
          <a:xfrm>
            <a:off x="3178010" y="4449407"/>
            <a:ext cx="1854327" cy="2059487"/>
          </a:xfrm>
          <a:prstGeom prst="rect">
            <a:avLst/>
          </a:prstGeom>
        </p:spPr>
      </p:pic>
      <p:pic>
        <p:nvPicPr>
          <p:cNvPr id="15" name="Grafik 14">
            <a:extLst>
              <a:ext uri="{FF2B5EF4-FFF2-40B4-BE49-F238E27FC236}">
                <a16:creationId xmlns:a16="http://schemas.microsoft.com/office/drawing/2014/main" xmlns="" id="{EF9C571A-E05C-4D79-A679-92D75DEDC2B6}"/>
              </a:ext>
            </a:extLst>
          </p:cNvPr>
          <p:cNvPicPr>
            <a:picLocks noChangeAspect="1"/>
          </p:cNvPicPr>
          <p:nvPr/>
        </p:nvPicPr>
        <p:blipFill>
          <a:blip r:embed="rId4"/>
          <a:stretch>
            <a:fillRect/>
          </a:stretch>
        </p:blipFill>
        <p:spPr>
          <a:xfrm>
            <a:off x="4961973" y="4445091"/>
            <a:ext cx="1854327" cy="2059487"/>
          </a:xfrm>
          <a:prstGeom prst="rect">
            <a:avLst/>
          </a:prstGeom>
        </p:spPr>
      </p:pic>
      <p:pic>
        <p:nvPicPr>
          <p:cNvPr id="19" name="Grafik 18">
            <a:extLst>
              <a:ext uri="{FF2B5EF4-FFF2-40B4-BE49-F238E27FC236}">
                <a16:creationId xmlns:a16="http://schemas.microsoft.com/office/drawing/2014/main" xmlns="" id="{45AD56DB-0FA6-4AE4-AEBE-BEB0E5D92919}"/>
              </a:ext>
            </a:extLst>
          </p:cNvPr>
          <p:cNvPicPr>
            <a:picLocks noChangeAspect="1"/>
          </p:cNvPicPr>
          <p:nvPr/>
        </p:nvPicPr>
        <p:blipFill>
          <a:blip r:embed="rId5"/>
          <a:stretch>
            <a:fillRect/>
          </a:stretch>
        </p:blipFill>
        <p:spPr>
          <a:xfrm>
            <a:off x="6816300" y="4445091"/>
            <a:ext cx="1916611" cy="2128662"/>
          </a:xfrm>
          <a:prstGeom prst="rect">
            <a:avLst/>
          </a:prstGeom>
        </p:spPr>
      </p:pic>
      <p:pic>
        <p:nvPicPr>
          <p:cNvPr id="24" name="Grafik 23">
            <a:extLst>
              <a:ext uri="{FF2B5EF4-FFF2-40B4-BE49-F238E27FC236}">
                <a16:creationId xmlns:a16="http://schemas.microsoft.com/office/drawing/2014/main" xmlns="" id="{1963853C-8D3B-4329-86EF-C0714675EB09}"/>
              </a:ext>
            </a:extLst>
          </p:cNvPr>
          <p:cNvPicPr>
            <a:picLocks noChangeAspect="1"/>
          </p:cNvPicPr>
          <p:nvPr/>
        </p:nvPicPr>
        <p:blipFill>
          <a:blip r:embed="rId6"/>
          <a:stretch>
            <a:fillRect/>
          </a:stretch>
        </p:blipFill>
        <p:spPr>
          <a:xfrm>
            <a:off x="5980176" y="2709441"/>
            <a:ext cx="2605488" cy="1739966"/>
          </a:xfrm>
          <a:prstGeom prst="rect">
            <a:avLst/>
          </a:prstGeom>
        </p:spPr>
      </p:pic>
    </p:spTree>
    <p:extLst>
      <p:ext uri="{BB962C8B-B14F-4D97-AF65-F5344CB8AC3E}">
        <p14:creationId xmlns:p14="http://schemas.microsoft.com/office/powerpoint/2010/main" val="2374731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Segway – Gelände</a:t>
            </a:r>
          </a:p>
          <a:p>
            <a:r>
              <a:rPr lang="de-DE" dirty="0"/>
              <a:t>Elektrische Rollstühle </a:t>
            </a:r>
          </a:p>
          <a:p>
            <a:r>
              <a:rPr lang="de-DE" dirty="0"/>
              <a:t>Preis </a:t>
            </a:r>
          </a:p>
          <a:p>
            <a:r>
              <a:rPr lang="de-DE" dirty="0"/>
              <a:t>Mobilität</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xmlns="" id="{FC66C533-D405-4EB0-A0D0-E97E12291209}"/>
              </a:ext>
            </a:extLst>
          </p:cNvPr>
          <p:cNvPicPr>
            <a:picLocks noChangeAspect="1"/>
          </p:cNvPicPr>
          <p:nvPr/>
        </p:nvPicPr>
        <p:blipFill>
          <a:blip r:embed="rId2"/>
          <a:stretch>
            <a:fillRect/>
          </a:stretch>
        </p:blipFill>
        <p:spPr>
          <a:xfrm>
            <a:off x="0" y="4053840"/>
            <a:ext cx="1589024" cy="2383536"/>
          </a:xfrm>
          <a:prstGeom prst="rect">
            <a:avLst/>
          </a:prstGeom>
        </p:spPr>
      </p:pic>
      <p:pic>
        <p:nvPicPr>
          <p:cNvPr id="10" name="Grafik 9">
            <a:extLst>
              <a:ext uri="{FF2B5EF4-FFF2-40B4-BE49-F238E27FC236}">
                <a16:creationId xmlns:a16="http://schemas.microsoft.com/office/drawing/2014/main" xmlns="" id="{ABF66D7A-4D36-4FB6-9AC4-EB914743A590}"/>
              </a:ext>
            </a:extLst>
          </p:cNvPr>
          <p:cNvPicPr>
            <a:picLocks noChangeAspect="1"/>
          </p:cNvPicPr>
          <p:nvPr/>
        </p:nvPicPr>
        <p:blipFill>
          <a:blip r:embed="rId3"/>
          <a:stretch>
            <a:fillRect/>
          </a:stretch>
        </p:blipFill>
        <p:spPr>
          <a:xfrm>
            <a:off x="1444752" y="4053840"/>
            <a:ext cx="2002109" cy="2395162"/>
          </a:xfrm>
          <a:prstGeom prst="rect">
            <a:avLst/>
          </a:prstGeom>
        </p:spPr>
      </p:pic>
      <p:pic>
        <p:nvPicPr>
          <p:cNvPr id="13" name="Grafik 12">
            <a:extLst>
              <a:ext uri="{FF2B5EF4-FFF2-40B4-BE49-F238E27FC236}">
                <a16:creationId xmlns:a16="http://schemas.microsoft.com/office/drawing/2014/main" xmlns="" id="{99D09CFD-F2CE-4D0A-82ED-5AC774038A9A}"/>
              </a:ext>
            </a:extLst>
          </p:cNvPr>
          <p:cNvPicPr>
            <a:picLocks noChangeAspect="1"/>
          </p:cNvPicPr>
          <p:nvPr/>
        </p:nvPicPr>
        <p:blipFill>
          <a:blip r:embed="rId4"/>
          <a:stretch>
            <a:fillRect/>
          </a:stretch>
        </p:blipFill>
        <p:spPr>
          <a:xfrm>
            <a:off x="3334679" y="4053840"/>
            <a:ext cx="2066377" cy="2294998"/>
          </a:xfrm>
          <a:prstGeom prst="rect">
            <a:avLst/>
          </a:prstGeom>
        </p:spPr>
      </p:pic>
      <p:pic>
        <p:nvPicPr>
          <p:cNvPr id="17" name="Grafik 16">
            <a:extLst>
              <a:ext uri="{FF2B5EF4-FFF2-40B4-BE49-F238E27FC236}">
                <a16:creationId xmlns:a16="http://schemas.microsoft.com/office/drawing/2014/main" xmlns="" id="{FB173588-03C3-4F47-A8D7-788AB29B5FC5}"/>
              </a:ext>
            </a:extLst>
          </p:cNvPr>
          <p:cNvPicPr>
            <a:picLocks noChangeAspect="1"/>
          </p:cNvPicPr>
          <p:nvPr/>
        </p:nvPicPr>
        <p:blipFill>
          <a:blip r:embed="rId5"/>
          <a:stretch>
            <a:fillRect/>
          </a:stretch>
        </p:blipFill>
        <p:spPr>
          <a:xfrm>
            <a:off x="5003673" y="4041818"/>
            <a:ext cx="2066377" cy="2294998"/>
          </a:xfrm>
          <a:prstGeom prst="rect">
            <a:avLst/>
          </a:prstGeom>
        </p:spPr>
      </p:pic>
      <p:pic>
        <p:nvPicPr>
          <p:cNvPr id="20" name="Grafik 19">
            <a:extLst>
              <a:ext uri="{FF2B5EF4-FFF2-40B4-BE49-F238E27FC236}">
                <a16:creationId xmlns:a16="http://schemas.microsoft.com/office/drawing/2014/main" xmlns="" id="{DB15A421-8D2E-404C-A1DE-1B28B3A3F923}"/>
              </a:ext>
            </a:extLst>
          </p:cNvPr>
          <p:cNvPicPr>
            <a:picLocks noChangeAspect="1"/>
          </p:cNvPicPr>
          <p:nvPr/>
        </p:nvPicPr>
        <p:blipFill>
          <a:blip r:embed="rId6"/>
          <a:stretch>
            <a:fillRect/>
          </a:stretch>
        </p:blipFill>
        <p:spPr>
          <a:xfrm>
            <a:off x="6759473" y="4041818"/>
            <a:ext cx="2384527" cy="2649474"/>
          </a:xfrm>
          <a:prstGeom prst="rect">
            <a:avLst/>
          </a:prstGeom>
        </p:spPr>
      </p:pic>
    </p:spTree>
    <p:extLst>
      <p:ext uri="{BB962C8B-B14F-4D97-AF65-F5344CB8AC3E}">
        <p14:creationId xmlns:p14="http://schemas.microsoft.com/office/powerpoint/2010/main" val="2062427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e-fix</a:t>
            </a:r>
          </a:p>
          <a:p>
            <a:r>
              <a:rPr lang="de-DE" dirty="0"/>
              <a:t>Radnabenantrieb</a:t>
            </a:r>
          </a:p>
          <a:p>
            <a:r>
              <a:rPr lang="de-DE" dirty="0"/>
              <a:t>2 Räder + Akku + Joystick</a:t>
            </a:r>
          </a:p>
          <a:p>
            <a:r>
              <a:rPr lang="de-DE" dirty="0"/>
              <a:t>Li-Ion </a:t>
            </a:r>
            <a:r>
              <a:rPr lang="de-DE" dirty="0" err="1"/>
              <a:t>Akkupack</a:t>
            </a:r>
            <a:r>
              <a:rPr lang="de-DE" dirty="0"/>
              <a:t> – 2kg - 16km</a:t>
            </a:r>
          </a:p>
          <a:p>
            <a:r>
              <a:rPr lang="de-DE" dirty="0"/>
              <a:t>Joystick mit Display 0,5 -6kmh</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a16="http://schemas.microsoft.com/office/drawing/2014/main" xmlns="" id="{87910F10-3856-4EC2-A421-3621555A3AFD}"/>
              </a:ext>
            </a:extLst>
          </p:cNvPr>
          <p:cNvPicPr>
            <a:picLocks noChangeAspect="1"/>
          </p:cNvPicPr>
          <p:nvPr/>
        </p:nvPicPr>
        <p:blipFill>
          <a:blip r:embed="rId2"/>
          <a:stretch>
            <a:fillRect/>
          </a:stretch>
        </p:blipFill>
        <p:spPr>
          <a:xfrm>
            <a:off x="3151299" y="4587993"/>
            <a:ext cx="2649466" cy="1763297"/>
          </a:xfrm>
          <a:prstGeom prst="rect">
            <a:avLst/>
          </a:prstGeom>
        </p:spPr>
      </p:pic>
      <p:pic>
        <p:nvPicPr>
          <p:cNvPr id="14" name="Grafik 13">
            <a:extLst>
              <a:ext uri="{FF2B5EF4-FFF2-40B4-BE49-F238E27FC236}">
                <a16:creationId xmlns:a16="http://schemas.microsoft.com/office/drawing/2014/main" xmlns="" id="{93FD9E60-6C55-4F7B-BB8E-48F3874E7423}"/>
              </a:ext>
            </a:extLst>
          </p:cNvPr>
          <p:cNvPicPr>
            <a:picLocks noChangeAspect="1"/>
          </p:cNvPicPr>
          <p:nvPr/>
        </p:nvPicPr>
        <p:blipFill rotWithShape="1">
          <a:blip r:embed="rId3"/>
          <a:srcRect l="3966"/>
          <a:stretch/>
        </p:blipFill>
        <p:spPr>
          <a:xfrm>
            <a:off x="0" y="4601852"/>
            <a:ext cx="3463672" cy="1940845"/>
          </a:xfrm>
          <a:prstGeom prst="rect">
            <a:avLst/>
          </a:prstGeom>
        </p:spPr>
      </p:pic>
      <p:pic>
        <p:nvPicPr>
          <p:cNvPr id="1034" name="Picture 10" descr="Elektrorollstuhl e-fix e35 mit umgebautem Akku für Falten ohne Akkuabbau.">
            <a:hlinkClick r:id="rId4"/>
            <a:extLst>
              <a:ext uri="{FF2B5EF4-FFF2-40B4-BE49-F238E27FC236}">
                <a16:creationId xmlns:a16="http://schemas.microsoft.com/office/drawing/2014/main" xmlns="" id="{E0E245F8-5F84-43F0-888F-8989BA298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4655" y="4570822"/>
            <a:ext cx="1932838" cy="182351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a:extLst>
              <a:ext uri="{FF2B5EF4-FFF2-40B4-BE49-F238E27FC236}">
                <a16:creationId xmlns:a16="http://schemas.microsoft.com/office/drawing/2014/main" xmlns="" id="{69DF4EDD-3680-4FF9-A8DD-4A14DD23E3CC}"/>
              </a:ext>
            </a:extLst>
          </p:cNvPr>
          <p:cNvPicPr>
            <a:picLocks noChangeAspect="1"/>
          </p:cNvPicPr>
          <p:nvPr/>
        </p:nvPicPr>
        <p:blipFill rotWithShape="1">
          <a:blip r:embed="rId6"/>
          <a:srcRect l="18019" t="18278" r="18591" b="5167"/>
          <a:stretch/>
        </p:blipFill>
        <p:spPr>
          <a:xfrm>
            <a:off x="6957960" y="4562121"/>
            <a:ext cx="2073036" cy="1875255"/>
          </a:xfrm>
          <a:prstGeom prst="rect">
            <a:avLst/>
          </a:prstGeom>
        </p:spPr>
      </p:pic>
    </p:spTree>
    <p:extLst>
      <p:ext uri="{BB962C8B-B14F-4D97-AF65-F5344CB8AC3E}">
        <p14:creationId xmlns:p14="http://schemas.microsoft.com/office/powerpoint/2010/main" val="3555020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e-motion </a:t>
            </a:r>
          </a:p>
          <a:p>
            <a:r>
              <a:rPr lang="de-DE" dirty="0"/>
              <a:t>Der Restkraft unterstützende Greifreifenantrieb</a:t>
            </a:r>
          </a:p>
          <a:p>
            <a:r>
              <a:rPr lang="de-DE" dirty="0"/>
              <a:t>Elektromotoren in Radnaben</a:t>
            </a:r>
          </a:p>
          <a:p>
            <a:r>
              <a:rPr lang="de-DE" dirty="0"/>
              <a:t>Person bleibt aktiv in Bewegung </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xmlns="" id="{37BEA819-C80F-46D2-BB11-EDF7F7AE0AE7}"/>
              </a:ext>
            </a:extLst>
          </p:cNvPr>
          <p:cNvPicPr>
            <a:picLocks noChangeAspect="1"/>
          </p:cNvPicPr>
          <p:nvPr/>
        </p:nvPicPr>
        <p:blipFill>
          <a:blip r:embed="rId2"/>
          <a:stretch>
            <a:fillRect/>
          </a:stretch>
        </p:blipFill>
        <p:spPr>
          <a:xfrm>
            <a:off x="0" y="4308466"/>
            <a:ext cx="3084576" cy="2051363"/>
          </a:xfrm>
          <a:prstGeom prst="rect">
            <a:avLst/>
          </a:prstGeom>
        </p:spPr>
      </p:pic>
      <p:pic>
        <p:nvPicPr>
          <p:cNvPr id="11" name="Grafik 10">
            <a:extLst>
              <a:ext uri="{FF2B5EF4-FFF2-40B4-BE49-F238E27FC236}">
                <a16:creationId xmlns:a16="http://schemas.microsoft.com/office/drawing/2014/main" xmlns="" id="{3C0D83DD-BCDF-43D9-9480-8F1005CC472F}"/>
              </a:ext>
            </a:extLst>
          </p:cNvPr>
          <p:cNvPicPr>
            <a:picLocks noChangeAspect="1"/>
          </p:cNvPicPr>
          <p:nvPr/>
        </p:nvPicPr>
        <p:blipFill>
          <a:blip r:embed="rId3"/>
          <a:stretch>
            <a:fillRect/>
          </a:stretch>
        </p:blipFill>
        <p:spPr>
          <a:xfrm>
            <a:off x="2621280" y="4315639"/>
            <a:ext cx="2877313" cy="2110683"/>
          </a:xfrm>
          <a:prstGeom prst="rect">
            <a:avLst/>
          </a:prstGeom>
        </p:spPr>
      </p:pic>
      <p:pic>
        <p:nvPicPr>
          <p:cNvPr id="13" name="Grafik 12">
            <a:extLst>
              <a:ext uri="{FF2B5EF4-FFF2-40B4-BE49-F238E27FC236}">
                <a16:creationId xmlns:a16="http://schemas.microsoft.com/office/drawing/2014/main" xmlns="" id="{6FA7F47D-F900-4DE3-8ED1-8BBFB2804D68}"/>
              </a:ext>
            </a:extLst>
          </p:cNvPr>
          <p:cNvPicPr>
            <a:picLocks noChangeAspect="1"/>
          </p:cNvPicPr>
          <p:nvPr/>
        </p:nvPicPr>
        <p:blipFill>
          <a:blip r:embed="rId4"/>
          <a:stretch>
            <a:fillRect/>
          </a:stretch>
        </p:blipFill>
        <p:spPr>
          <a:xfrm>
            <a:off x="5498593" y="4308466"/>
            <a:ext cx="2997408" cy="2148862"/>
          </a:xfrm>
          <a:prstGeom prst="rect">
            <a:avLst/>
          </a:prstGeom>
        </p:spPr>
      </p:pic>
    </p:spTree>
    <p:extLst>
      <p:ext uri="{BB962C8B-B14F-4D97-AF65-F5344CB8AC3E}">
        <p14:creationId xmlns:p14="http://schemas.microsoft.com/office/powerpoint/2010/main" val="1537844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xmlns="" id="{F8419E2F-FC99-4E31-8D4D-98188DC54D93}"/>
              </a:ext>
            </a:extLst>
          </p:cNvPr>
          <p:cNvPicPr>
            <a:picLocks noChangeAspect="1"/>
          </p:cNvPicPr>
          <p:nvPr/>
        </p:nvPicPr>
        <p:blipFill>
          <a:blip r:embed="rId2"/>
          <a:stretch>
            <a:fillRect/>
          </a:stretch>
        </p:blipFill>
        <p:spPr>
          <a:xfrm>
            <a:off x="1714800" y="4191912"/>
            <a:ext cx="4017936" cy="2231136"/>
          </a:xfrm>
          <a:prstGeom prst="rect">
            <a:avLst/>
          </a:prstGeom>
        </p:spPr>
      </p:pic>
      <p:sp>
        <p:nvSpPr>
          <p:cNvPr id="3" name="Inhaltsplatzhalter 2"/>
          <p:cNvSpPr>
            <a:spLocks noGrp="1"/>
          </p:cNvSpPr>
          <p:nvPr>
            <p:ph idx="1"/>
          </p:nvPr>
        </p:nvSpPr>
        <p:spPr>
          <a:xfrm>
            <a:off x="648000" y="1530096"/>
            <a:ext cx="8099760" cy="4507298"/>
          </a:xfrm>
        </p:spPr>
        <p:txBody>
          <a:bodyPr/>
          <a:lstStyle/>
          <a:p>
            <a:r>
              <a:rPr lang="de-DE" dirty="0" err="1"/>
              <a:t>twion</a:t>
            </a:r>
            <a:endParaRPr lang="de-DE" dirty="0"/>
          </a:p>
          <a:p>
            <a:r>
              <a:rPr lang="de-DE" dirty="0"/>
              <a:t>Höhere Geschwindigkeiten bis zu 10kmh</a:t>
            </a:r>
          </a:p>
          <a:p>
            <a:r>
              <a:rPr lang="de-DE" dirty="0"/>
              <a:t>Energierückgewinnung beim Bremsvorgang</a:t>
            </a:r>
          </a:p>
          <a:p>
            <a:r>
              <a:rPr lang="de-DE" dirty="0"/>
              <a:t>Kompatibel mit App</a:t>
            </a:r>
          </a:p>
          <a:p>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a16="http://schemas.microsoft.com/office/drawing/2014/main" xmlns="" id="{2FC2094A-BA59-423A-8129-87613E8477A5}"/>
              </a:ext>
            </a:extLst>
          </p:cNvPr>
          <p:cNvPicPr>
            <a:picLocks noChangeAspect="1"/>
          </p:cNvPicPr>
          <p:nvPr/>
        </p:nvPicPr>
        <p:blipFill>
          <a:blip r:embed="rId3"/>
          <a:stretch>
            <a:fillRect/>
          </a:stretch>
        </p:blipFill>
        <p:spPr>
          <a:xfrm>
            <a:off x="1" y="4206240"/>
            <a:ext cx="2896164" cy="2170818"/>
          </a:xfrm>
          <a:prstGeom prst="rect">
            <a:avLst/>
          </a:prstGeom>
        </p:spPr>
      </p:pic>
      <p:pic>
        <p:nvPicPr>
          <p:cNvPr id="17" name="Grafik 16">
            <a:extLst>
              <a:ext uri="{FF2B5EF4-FFF2-40B4-BE49-F238E27FC236}">
                <a16:creationId xmlns:a16="http://schemas.microsoft.com/office/drawing/2014/main" xmlns="" id="{AEA99271-212A-41CB-AED1-51727DD14754}"/>
              </a:ext>
            </a:extLst>
          </p:cNvPr>
          <p:cNvPicPr>
            <a:picLocks noChangeAspect="1"/>
          </p:cNvPicPr>
          <p:nvPr/>
        </p:nvPicPr>
        <p:blipFill>
          <a:blip r:embed="rId4"/>
          <a:stretch>
            <a:fillRect/>
          </a:stretch>
        </p:blipFill>
        <p:spPr>
          <a:xfrm>
            <a:off x="5545438" y="4191912"/>
            <a:ext cx="2986562" cy="2238576"/>
          </a:xfrm>
          <a:prstGeom prst="rect">
            <a:avLst/>
          </a:prstGeom>
        </p:spPr>
      </p:pic>
    </p:spTree>
    <p:extLst>
      <p:ext uri="{BB962C8B-B14F-4D97-AF65-F5344CB8AC3E}">
        <p14:creationId xmlns:p14="http://schemas.microsoft.com/office/powerpoint/2010/main" val="3266042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402080"/>
            <a:ext cx="8099760" cy="4635314"/>
          </a:xfrm>
        </p:spPr>
        <p:txBody>
          <a:bodyPr/>
          <a:lstStyle/>
          <a:p>
            <a:r>
              <a:rPr lang="de-DE" dirty="0"/>
              <a:t>Sunrise </a:t>
            </a:r>
            <a:r>
              <a:rPr lang="de-DE" dirty="0" err="1"/>
              <a:t>medical</a:t>
            </a:r>
            <a:r>
              <a:rPr lang="de-DE" dirty="0"/>
              <a:t> – Quickie – </a:t>
            </a:r>
            <a:r>
              <a:rPr lang="de-DE" dirty="0" err="1"/>
              <a:t>Wheeldrive</a:t>
            </a:r>
            <a:endParaRPr lang="de-DE" dirty="0"/>
          </a:p>
          <a:p>
            <a:r>
              <a:rPr lang="de-DE" dirty="0"/>
              <a:t>Einzigartiges Zwei-Greifring-Konzept</a:t>
            </a:r>
          </a:p>
          <a:p>
            <a:r>
              <a:rPr lang="de-DE" dirty="0"/>
              <a:t>Restkraftunterstützung</a:t>
            </a:r>
          </a:p>
          <a:p>
            <a:r>
              <a:rPr lang="de-DE" dirty="0"/>
              <a:t>dauerhaft motorische Unterstützung ohne Kraftanstrengung </a:t>
            </a:r>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a16="http://schemas.microsoft.com/office/drawing/2014/main" xmlns="" id="{D3233EFA-24F3-4B1B-8A75-5D7F75356231}"/>
              </a:ext>
            </a:extLst>
          </p:cNvPr>
          <p:cNvPicPr>
            <a:picLocks noChangeAspect="1"/>
          </p:cNvPicPr>
          <p:nvPr/>
        </p:nvPicPr>
        <p:blipFill>
          <a:blip r:embed="rId3"/>
          <a:stretch>
            <a:fillRect/>
          </a:stretch>
        </p:blipFill>
        <p:spPr>
          <a:xfrm>
            <a:off x="0" y="4144000"/>
            <a:ext cx="2134743" cy="2370927"/>
          </a:xfrm>
          <a:prstGeom prst="rect">
            <a:avLst/>
          </a:prstGeom>
        </p:spPr>
      </p:pic>
      <p:pic>
        <p:nvPicPr>
          <p:cNvPr id="11" name="Grafik 10">
            <a:extLst>
              <a:ext uri="{FF2B5EF4-FFF2-40B4-BE49-F238E27FC236}">
                <a16:creationId xmlns:a16="http://schemas.microsoft.com/office/drawing/2014/main" xmlns="" id="{6CA7B7B8-EEBA-4362-ABF8-74800FDBFFB0}"/>
              </a:ext>
            </a:extLst>
          </p:cNvPr>
          <p:cNvPicPr>
            <a:picLocks noChangeAspect="1"/>
          </p:cNvPicPr>
          <p:nvPr/>
        </p:nvPicPr>
        <p:blipFill>
          <a:blip r:embed="rId4"/>
          <a:stretch>
            <a:fillRect/>
          </a:stretch>
        </p:blipFill>
        <p:spPr>
          <a:xfrm>
            <a:off x="2134743" y="4199781"/>
            <a:ext cx="3473606" cy="2259363"/>
          </a:xfrm>
          <a:prstGeom prst="rect">
            <a:avLst/>
          </a:prstGeom>
        </p:spPr>
      </p:pic>
      <p:pic>
        <p:nvPicPr>
          <p:cNvPr id="13" name="Grafik 12">
            <a:extLst>
              <a:ext uri="{FF2B5EF4-FFF2-40B4-BE49-F238E27FC236}">
                <a16:creationId xmlns:a16="http://schemas.microsoft.com/office/drawing/2014/main" xmlns="" id="{99F0421F-C62A-4FD8-B827-6F2C27991E14}"/>
              </a:ext>
            </a:extLst>
          </p:cNvPr>
          <p:cNvPicPr>
            <a:picLocks noChangeAspect="1"/>
          </p:cNvPicPr>
          <p:nvPr/>
        </p:nvPicPr>
        <p:blipFill rotWithShape="1">
          <a:blip r:embed="rId5"/>
          <a:srcRect b="14294"/>
          <a:stretch/>
        </p:blipFill>
        <p:spPr>
          <a:xfrm>
            <a:off x="5569187" y="4199781"/>
            <a:ext cx="3051809" cy="2391369"/>
          </a:xfrm>
          <a:prstGeom prst="rect">
            <a:avLst/>
          </a:prstGeom>
        </p:spPr>
      </p:pic>
    </p:spTree>
    <p:extLst>
      <p:ext uri="{BB962C8B-B14F-4D97-AF65-F5344CB8AC3E}">
        <p14:creationId xmlns:p14="http://schemas.microsoft.com/office/powerpoint/2010/main" val="1133647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Einschränkung</a:t>
            </a:r>
          </a:p>
          <a:p>
            <a:r>
              <a:rPr lang="de-DE" dirty="0"/>
              <a:t>Druckabhängig</a:t>
            </a:r>
          </a:p>
          <a:p>
            <a:r>
              <a:rPr lang="de-DE" dirty="0"/>
              <a:t>Kalibrierbar</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2886881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a:t>Stecknarbe </a:t>
            </a:r>
            <a:r>
              <a:rPr lang="mr-IN" sz="2400" dirty="0"/>
              <a:t>–</a:t>
            </a:r>
            <a:r>
              <a:rPr lang="de-DE" sz="2400" dirty="0"/>
              <a:t> unabhängig</a:t>
            </a:r>
          </a:p>
          <a:p>
            <a:pPr marL="457200" indent="-457200">
              <a:buFont typeface="+mj-lt"/>
              <a:buAutoNum type="arabicPeriod"/>
            </a:pPr>
            <a:r>
              <a:rPr lang="de-DE" sz="2400" dirty="0"/>
              <a:t>Sichere Stoppfunktion</a:t>
            </a:r>
          </a:p>
          <a:p>
            <a:pPr marL="457200" indent="-457200">
              <a:buFont typeface="+mj-lt"/>
              <a:buAutoNum type="arabicPeriod"/>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a:t>Bestehende Systeme</a:t>
            </a:r>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Vorteile</a:t>
            </a:r>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Nachteile</a:t>
            </a:r>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a:t>Hohes Gewicht</a:t>
            </a:r>
          </a:p>
          <a:p>
            <a:pPr marL="457200" indent="-457200">
              <a:buFont typeface="+mj-lt"/>
              <a:buAutoNum type="arabicPeriod"/>
            </a:pPr>
            <a:r>
              <a:rPr lang="de-DE" sz="2400" dirty="0"/>
              <a:t>Keine eigene Weiterentwicklung – eigene Personalisierung</a:t>
            </a:r>
          </a:p>
          <a:p>
            <a:pPr marL="457200" indent="-457200">
              <a:buFont typeface="+mj-lt"/>
              <a:buAutoNum type="arabicPeriod"/>
            </a:pPr>
            <a:r>
              <a:rPr lang="de-DE" sz="2400" dirty="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7456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Feststellfunktion bei geradeausfahrt</a:t>
            </a:r>
          </a:p>
          <a:p>
            <a:r>
              <a:rPr lang="de-DE" sz="2800" dirty="0"/>
              <a:t>Was ist bei einem Telefonanruf?</a:t>
            </a:r>
          </a:p>
          <a:p>
            <a:r>
              <a:rPr lang="de-DE" sz="2800" dirty="0" err="1"/>
              <a:t>Rekoperation</a:t>
            </a:r>
            <a:r>
              <a:rPr lang="de-DE" sz="2800" dirty="0"/>
              <a:t> als Bremse </a:t>
            </a:r>
            <a:r>
              <a:rPr lang="mr-IN" sz="2800" dirty="0"/>
              <a:t>–</a:t>
            </a:r>
            <a:r>
              <a:rPr lang="de-DE" sz="2800" dirty="0"/>
              <a:t> Manuelle Bremse?</a:t>
            </a:r>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aus der Experteninterview </a:t>
            </a:r>
            <a:r>
              <a:rPr lang="mr-IN" sz="2400" dirty="0"/>
              <a:t>–</a:t>
            </a:r>
            <a:r>
              <a:rPr lang="de-DE" sz="2400" dirty="0"/>
              <a:t> </a:t>
            </a:r>
            <a:r>
              <a:rPr lang="de-DE" sz="2400" dirty="0" err="1"/>
              <a:t>Worst</a:t>
            </a:r>
            <a:r>
              <a:rPr lang="de-DE" sz="2400" dirty="0"/>
              <a:t> Case Modellierung</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1427461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Projektplan:</a:t>
            </a:r>
          </a:p>
        </p:txBody>
      </p:sp>
      <p:sp>
        <p:nvSpPr>
          <p:cNvPr id="2" name="Content Placeholder 1"/>
          <p:cNvSpPr>
            <a:spLocks noGrp="1"/>
          </p:cNvSpPr>
          <p:nvPr>
            <p:ph idx="1"/>
          </p:nvPr>
        </p:nvSpPr>
        <p:spPr/>
        <p:txBody>
          <a:bodyPr/>
          <a:lstStyle/>
          <a:p>
            <a:r>
              <a:rPr lang="en-US" dirty="0" err="1"/>
              <a:t>Es</a:t>
            </a:r>
            <a:r>
              <a:rPr lang="en-US" dirty="0"/>
              <a:t> </a:t>
            </a:r>
            <a:r>
              <a:rPr lang="en-US" dirty="0" err="1"/>
              <a:t>wär</a:t>
            </a:r>
            <a:r>
              <a:rPr lang="en-US" dirty="0"/>
              <a:t> </a:t>
            </a:r>
            <a:r>
              <a:rPr lang="en-US" b="1" dirty="0" err="1"/>
              <a:t>gelogen</a:t>
            </a:r>
            <a:r>
              <a:rPr lang="en-US" dirty="0"/>
              <a:t> </a:t>
            </a:r>
            <a:r>
              <a:rPr lang="en-US" dirty="0" err="1"/>
              <a:t>wenn</a:t>
            </a:r>
            <a:r>
              <a:rPr lang="en-US" dirty="0"/>
              <a:t> </a:t>
            </a:r>
            <a:r>
              <a:rPr lang="en-US" dirty="0" err="1"/>
              <a:t>wir</a:t>
            </a:r>
            <a:r>
              <a:rPr lang="en-US" dirty="0"/>
              <a:t> </a:t>
            </a:r>
            <a:r>
              <a:rPr lang="en-US" dirty="0" err="1"/>
              <a:t>sagen</a:t>
            </a:r>
            <a:r>
              <a:rPr lang="en-US" dirty="0"/>
              <a:t>:</a:t>
            </a:r>
          </a:p>
          <a:p>
            <a:pPr lvl="1"/>
            <a:r>
              <a:rPr lang="en-US" b="1" dirty="0" err="1"/>
              <a:t>Wir</a:t>
            </a:r>
            <a:r>
              <a:rPr lang="en-US" b="1" dirty="0"/>
              <a:t> </a:t>
            </a:r>
            <a:r>
              <a:rPr lang="en-US" b="1" dirty="0" err="1"/>
              <a:t>hatten</a:t>
            </a:r>
            <a:r>
              <a:rPr lang="en-US" b="1" dirty="0"/>
              <a:t> </a:t>
            </a:r>
            <a:r>
              <a:rPr lang="en-US" b="1" dirty="0" err="1"/>
              <a:t>einen</a:t>
            </a:r>
            <a:r>
              <a:rPr lang="en-US" b="1" dirty="0"/>
              <a:t> </a:t>
            </a:r>
            <a:r>
              <a:rPr lang="en-US" b="1" dirty="0" err="1"/>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a:t>Zeitraum</a:t>
            </a:r>
            <a:r>
              <a:rPr lang="en-US" sz="2000" dirty="0"/>
              <a:t>: </a:t>
            </a:r>
            <a:r>
              <a:rPr lang="en-US" sz="2000" dirty="0" err="1"/>
              <a:t>Sommersemester</a:t>
            </a:r>
            <a:r>
              <a:rPr lang="en-US" sz="2000" dirty="0"/>
              <a:t> 2018</a:t>
            </a:r>
          </a:p>
          <a:p>
            <a:pPr marL="0" indent="0">
              <a:buNone/>
            </a:pPr>
            <a:r>
              <a:rPr lang="en-US" sz="2000" dirty="0"/>
              <a:t>3. Mai – 26.Juli 2018</a:t>
            </a:r>
          </a:p>
        </p:txBody>
      </p:sp>
    </p:spTree>
    <p:extLst>
      <p:ext uri="{BB962C8B-B14F-4D97-AF65-F5344CB8AC3E}">
        <p14:creationId xmlns:p14="http://schemas.microsoft.com/office/powerpoint/2010/main" val="746752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Philipp </a:t>
            </a:r>
            <a:r>
              <a:rPr lang="de-DE" sz="2800" dirty="0" err="1"/>
              <a:t>Berens</a:t>
            </a:r>
            <a:endParaRPr lang="de-DE" sz="2800" dirty="0"/>
          </a:p>
          <a:p>
            <a:pPr lvl="1"/>
            <a:r>
              <a:rPr lang="de-DE" sz="2400" dirty="0"/>
              <a:t>M. Psychologie in Düsseldorf</a:t>
            </a:r>
          </a:p>
          <a:p>
            <a:pPr lvl="1"/>
            <a:r>
              <a:rPr lang="de-DE" sz="2400" dirty="0"/>
              <a:t>Parese</a:t>
            </a:r>
          </a:p>
          <a:p>
            <a:pPr lvl="1"/>
            <a:r>
              <a:rPr lang="de-DE" sz="2400" dirty="0"/>
              <a:t>Hohes Mobilitätsbedürfnis und </a:t>
            </a:r>
            <a:r>
              <a:rPr lang="de-DE" sz="2400" dirty="0" err="1"/>
              <a:t>Aktivitätenprofil</a:t>
            </a:r>
            <a:endParaRPr lang="de-DE" sz="2400" dirty="0"/>
          </a:p>
          <a:p>
            <a:pPr lvl="1"/>
            <a:r>
              <a:rPr lang="de-DE" sz="2400" dirty="0"/>
              <a:t>Wunschlösung: </a:t>
            </a:r>
            <a:r>
              <a:rPr lang="de-DE" sz="2400" dirty="0" err="1"/>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Experteninterview Philipp</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838583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Stecknarben</a:t>
            </a:r>
          </a:p>
          <a:p>
            <a:r>
              <a:rPr lang="de-DE" sz="2800" dirty="0" err="1"/>
              <a:t>eFix</a:t>
            </a:r>
            <a:endParaRPr lang="de-DE" sz="2800" dirty="0"/>
          </a:p>
          <a:p>
            <a:r>
              <a:rPr lang="de-DE" sz="2800" dirty="0"/>
              <a:t>ODO (</a:t>
            </a:r>
            <a:r>
              <a:rPr lang="de-DE" sz="2800" dirty="0" err="1"/>
              <a:t>Segway</a:t>
            </a:r>
            <a:r>
              <a:rPr lang="de-DE" sz="2800" dirty="0"/>
              <a:t>)</a:t>
            </a:r>
          </a:p>
          <a:p>
            <a:r>
              <a:rPr lang="de-DE" sz="2800" dirty="0" err="1"/>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Populäre	System</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824321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a:t>Bisherige Lösungen sind immer auf Firmen-</a:t>
            </a:r>
            <a:r>
              <a:rPr lang="de-DE" sz="2800" dirty="0" err="1"/>
              <a:t>Ecosysteme</a:t>
            </a:r>
            <a:r>
              <a:rPr lang="de-DE" sz="2800" dirty="0"/>
              <a:t> gebunden // Monopole</a:t>
            </a:r>
          </a:p>
          <a:p>
            <a:r>
              <a:rPr lang="de-DE" sz="2800" dirty="0"/>
              <a:t>Open Source Gedanke</a:t>
            </a:r>
          </a:p>
          <a:p>
            <a:r>
              <a:rPr lang="de-DE" sz="2800" dirty="0"/>
              <a:t>DIY</a:t>
            </a:r>
          </a:p>
          <a:p>
            <a:r>
              <a:rPr lang="de-DE" sz="2800" dirty="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Abgrenzung zu bestehenden Lösungen </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1293028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a:t>Frust:</a:t>
            </a:r>
          </a:p>
          <a:p>
            <a:pPr lvl="1"/>
            <a:r>
              <a:rPr lang="de-DE" sz="2400" dirty="0"/>
              <a:t>Reparatur dauert teilweise 6 Wochen</a:t>
            </a:r>
          </a:p>
          <a:p>
            <a:pPr lvl="2"/>
            <a:r>
              <a:rPr lang="de-DE" sz="2000" dirty="0" err="1"/>
              <a:t>Workarround</a:t>
            </a:r>
            <a:r>
              <a:rPr lang="de-DE" sz="2000" dirty="0"/>
              <a:t>: Fahrradservices nutzen</a:t>
            </a:r>
          </a:p>
          <a:p>
            <a:pPr lvl="1"/>
            <a:r>
              <a:rPr lang="de-DE" sz="2400" dirty="0"/>
              <a:t>Aktivrollstuhl aus NL </a:t>
            </a:r>
          </a:p>
          <a:p>
            <a:pPr lvl="2"/>
            <a:r>
              <a:rPr lang="de-DE" sz="2000" dirty="0" err="1"/>
              <a:t>Maßgefertig</a:t>
            </a:r>
            <a:endParaRPr lang="de-DE" sz="2000" dirty="0"/>
          </a:p>
          <a:p>
            <a:pPr lvl="2"/>
            <a:r>
              <a:rPr lang="de-DE" sz="2000" dirty="0"/>
              <a:t>Vollgefedert</a:t>
            </a:r>
          </a:p>
          <a:p>
            <a:pPr lvl="2"/>
            <a:r>
              <a:rPr lang="de-DE" sz="2000" dirty="0"/>
              <a:t>Sport (Halfpipe)</a:t>
            </a:r>
          </a:p>
          <a:p>
            <a:pPr lvl="1"/>
            <a:r>
              <a:rPr lang="de-DE" sz="2400" dirty="0" err="1"/>
              <a:t>eFix</a:t>
            </a:r>
            <a:r>
              <a:rPr lang="de-DE" sz="2400" dirty="0"/>
              <a:t> Räder sehr schwer, nicht selbst demontierbar</a:t>
            </a:r>
          </a:p>
          <a:p>
            <a:pPr lvl="1"/>
            <a:r>
              <a:rPr lang="de-DE" sz="2400" dirty="0"/>
              <a:t>Große Rollstühle sorgen für Aufmerksamkeit</a:t>
            </a:r>
          </a:p>
          <a:p>
            <a:pPr lvl="2"/>
            <a:r>
              <a:rPr lang="de-DE" sz="2000" dirty="0"/>
              <a:t>Unpersönlich </a:t>
            </a:r>
            <a:r>
              <a:rPr lang="de-DE" sz="2000" dirty="0">
                <a:sym typeface="Wingdings"/>
              </a:rPr>
              <a:t> behindern</a:t>
            </a:r>
            <a:endParaRPr lang="de-DE" sz="2000" dirty="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132069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a:t>Android / iOS </a:t>
            </a:r>
            <a:r>
              <a:rPr lang="de-DE" sz="2400" b="1" dirty="0" err="1"/>
              <a:t>Appentwicklung</a:t>
            </a:r>
            <a:r>
              <a:rPr lang="de-DE" sz="2400" b="1" dirty="0"/>
              <a:t> / Konzeption / </a:t>
            </a:r>
            <a:r>
              <a:rPr lang="de-DE" sz="2400" b="1" dirty="0" err="1"/>
              <a:t>Mockups</a:t>
            </a:r>
            <a:endParaRPr lang="de-DE" sz="2400" dirty="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a:t>HSHL – ITD 6. Semester </a:t>
            </a:r>
            <a:r>
              <a:rPr lang="de-DE" sz="1050" dirty="0"/>
              <a:t>– Christine </a:t>
            </a:r>
            <a:r>
              <a:rPr lang="de-DE" sz="1050" dirty="0" err="1"/>
              <a:t>Agethen</a:t>
            </a:r>
            <a:endParaRPr lang="en-US" sz="1050" dirty="0"/>
          </a:p>
        </p:txBody>
      </p:sp>
    </p:spTree>
    <p:extLst>
      <p:ext uri="{BB962C8B-B14F-4D97-AF65-F5344CB8AC3E}">
        <p14:creationId xmlns:p14="http://schemas.microsoft.com/office/powerpoint/2010/main" val="1847242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GUI</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a:t>HSHL – ITD 6. Semester </a:t>
            </a:r>
            <a:r>
              <a:rPr lang="de-DE" sz="1050" dirty="0"/>
              <a:t>– Christine </a:t>
            </a:r>
            <a:r>
              <a:rPr lang="de-DE" sz="1050" dirty="0" err="1"/>
              <a:t>Agethen</a:t>
            </a:r>
            <a:r>
              <a:rPr lang="de-DE" sz="1050" dirty="0"/>
              <a:t> , Christopher Beck</a:t>
            </a:r>
            <a:endParaRPr lang="en-US" sz="1050" dirty="0"/>
          </a:p>
        </p:txBody>
      </p:sp>
    </p:spTree>
    <p:extLst>
      <p:ext uri="{BB962C8B-B14F-4D97-AF65-F5344CB8AC3E}">
        <p14:creationId xmlns:p14="http://schemas.microsoft.com/office/powerpoint/2010/main" val="1139448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Herausforderungen: </a:t>
            </a:r>
            <a:r>
              <a:rPr lang="de-DE" sz="2400" dirty="0" err="1"/>
              <a:t>VisualStudio</a:t>
            </a:r>
            <a:r>
              <a:rPr lang="de-DE" sz="2400" dirty="0"/>
              <a:t> (Android)</a:t>
            </a:r>
          </a:p>
        </p:txBody>
      </p:sp>
      <p:sp>
        <p:nvSpPr>
          <p:cNvPr id="9" name="Inhaltsplatzhalter 2"/>
          <p:cNvSpPr>
            <a:spLocks noGrp="1"/>
          </p:cNvSpPr>
          <p:nvPr>
            <p:ph idx="1"/>
          </p:nvPr>
        </p:nvSpPr>
        <p:spPr>
          <a:xfrm>
            <a:off x="648000" y="1524000"/>
            <a:ext cx="7675432" cy="4638739"/>
          </a:xfrm>
        </p:spPr>
        <p:txBody>
          <a:bodyPr>
            <a:normAutofit/>
          </a:bodyPr>
          <a:lstStyle/>
          <a:p>
            <a:r>
              <a:rPr lang="de-DE" sz="2800" dirty="0"/>
              <a:t>Neues Tool erlernen</a:t>
            </a:r>
            <a:r>
              <a:rPr lang="de-DE" dirty="0"/>
              <a:t> (Sommersemester)</a:t>
            </a:r>
          </a:p>
          <a:p>
            <a:r>
              <a:rPr lang="de-DE" dirty="0"/>
              <a:t>Beispiele mit </a:t>
            </a:r>
            <a:r>
              <a:rPr lang="de-DE" dirty="0" err="1"/>
              <a:t>Arduino</a:t>
            </a:r>
            <a:r>
              <a:rPr lang="de-DE" dirty="0"/>
              <a:t> und HC-SR06 Bluetooth Modul ausprobiert</a:t>
            </a:r>
          </a:p>
          <a:p>
            <a:endParaRPr lang="de-DE" sz="2800" dirty="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a:t>HSHL – ITD 6. Semester </a:t>
            </a:r>
            <a:r>
              <a:rPr lang="de-DE" sz="1050" dirty="0"/>
              <a:t>– Christine </a:t>
            </a:r>
            <a:r>
              <a:rPr lang="de-DE" sz="1050" dirty="0" err="1"/>
              <a:t>Agethen</a:t>
            </a:r>
            <a:r>
              <a:rPr lang="de-DE" sz="1050" dirty="0"/>
              <a:t>, Christopher Beck</a:t>
            </a:r>
            <a:endParaRPr lang="en-US" sz="1050" dirty="0"/>
          </a:p>
        </p:txBody>
      </p:sp>
    </p:spTree>
    <p:extLst>
      <p:ext uri="{BB962C8B-B14F-4D97-AF65-F5344CB8AC3E}">
        <p14:creationId xmlns:p14="http://schemas.microsoft.com/office/powerpoint/2010/main" val="2009947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Gestaltungsansatz über </a:t>
            </a:r>
            <a:r>
              <a:rPr lang="de-DE" sz="2400" dirty="0" err="1"/>
              <a:t>VisualStudio</a:t>
            </a:r>
            <a:r>
              <a:rPr lang="de-DE" sz="2400" dirty="0"/>
              <a:t> (Android)</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a:t>HSHL – ITD 6. Semester </a:t>
            </a:r>
            <a:r>
              <a:rPr lang="de-DE" sz="1050" dirty="0"/>
              <a:t>– Christine </a:t>
            </a:r>
            <a:r>
              <a:rPr lang="de-DE" sz="1050"/>
              <a:t>Agethen</a:t>
            </a:r>
            <a:endParaRPr lang="en-US" sz="1050" dirty="0"/>
          </a:p>
        </p:txBody>
      </p:sp>
    </p:spTree>
    <p:extLst>
      <p:ext uri="{BB962C8B-B14F-4D97-AF65-F5344CB8AC3E}">
        <p14:creationId xmlns:p14="http://schemas.microsoft.com/office/powerpoint/2010/main" val="1776717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Gestaltungsansatz über </a:t>
            </a:r>
            <a:r>
              <a:rPr lang="de-DE" sz="2400" dirty="0" err="1"/>
              <a:t>VisualStudio</a:t>
            </a:r>
            <a:r>
              <a:rPr lang="de-DE" sz="2400" dirty="0"/>
              <a:t> (Android)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a:t>HSHL – ITD 6. Semester </a:t>
            </a:r>
            <a:r>
              <a:rPr lang="de-DE" sz="1050" dirty="0"/>
              <a:t>– Christine </a:t>
            </a:r>
            <a:r>
              <a:rPr lang="de-DE" sz="1050"/>
              <a:t>Agethen</a:t>
            </a:r>
            <a:endParaRPr lang="en-US" sz="1050" dirty="0"/>
          </a:p>
        </p:txBody>
      </p:sp>
    </p:spTree>
    <p:extLst>
      <p:ext uri="{BB962C8B-B14F-4D97-AF65-F5344CB8AC3E}">
        <p14:creationId xmlns:p14="http://schemas.microsoft.com/office/powerpoint/2010/main" val="1385488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a:t>
            </a:r>
            <a:r>
              <a:rPr lang="de-DE" sz="2400" dirty="0" err="1"/>
              <a:t>Gyroskopsensor</a:t>
            </a:r>
            <a:r>
              <a:rPr lang="de-DE" sz="2400" dirty="0"/>
              <a:t> </a:t>
            </a:r>
            <a:r>
              <a:rPr lang="de-DE" sz="2400" b="0" dirty="0"/>
              <a:t>(iPhone)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a:p>
          <a:p>
            <a:pPr marL="0" indent="0">
              <a:buNone/>
            </a:pPr>
            <a:endParaRPr lang="de-DE" sz="2000" b="1" dirty="0"/>
          </a:p>
          <a:p>
            <a:pPr marL="0" indent="0">
              <a:buNone/>
            </a:pPr>
            <a:r>
              <a:rPr lang="de-DE" sz="2000" b="1" dirty="0" err="1"/>
              <a:t>Gyroskopsensor</a:t>
            </a:r>
            <a:r>
              <a:rPr lang="de-DE" sz="2000" b="1" dirty="0"/>
              <a:t> iOS:</a:t>
            </a:r>
          </a:p>
          <a:p>
            <a:pPr marL="0" indent="0">
              <a:buNone/>
            </a:pPr>
            <a:r>
              <a:rPr lang="de-DE" sz="1800" dirty="0">
                <a:sym typeface="Wingdings"/>
              </a:rPr>
              <a:t>Einlesen Einheitlich</a:t>
            </a:r>
          </a:p>
          <a:p>
            <a:pPr marL="0" indent="0">
              <a:buNone/>
            </a:pPr>
            <a:r>
              <a:rPr lang="de-DE" sz="1800" dirty="0">
                <a:sym typeface="Wingdings"/>
              </a:rPr>
              <a:t>(immer gleicher Bosch-Sensor SMA130)</a:t>
            </a:r>
          </a:p>
          <a:p>
            <a:pPr marL="0" indent="0">
              <a:buNone/>
            </a:pPr>
            <a:endParaRPr lang="de-DE" sz="1800" dirty="0">
              <a:sym typeface="Wingdings"/>
            </a:endParaRPr>
          </a:p>
          <a:p>
            <a:pPr marL="0" indent="0">
              <a:buNone/>
            </a:pPr>
            <a:r>
              <a:rPr lang="de-DE" sz="1800" dirty="0">
                <a:sym typeface="Wingdings"/>
              </a:rPr>
              <a:t>Spielerischer Umgang mit Rollstuhl:</a:t>
            </a:r>
          </a:p>
          <a:p>
            <a:r>
              <a:rPr lang="de-DE" sz="1800" dirty="0">
                <a:sym typeface="Wingdings"/>
              </a:rPr>
              <a:t>Zeitvertreib z.B. bei Shoppingtrip</a:t>
            </a:r>
          </a:p>
          <a:p>
            <a:r>
              <a:rPr lang="de-DE" sz="1800" dirty="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a:t>HSHL – ITD 6. Semester </a:t>
            </a:r>
            <a:r>
              <a:rPr lang="de-DE" sz="1050" dirty="0"/>
              <a:t>– Christine </a:t>
            </a:r>
            <a:r>
              <a:rPr lang="de-DE" sz="1050"/>
              <a:t>Agethen</a:t>
            </a:r>
            <a:endParaRPr lang="en-US" sz="1050" dirty="0"/>
          </a:p>
        </p:txBody>
      </p:sp>
    </p:spTree>
    <p:extLst>
      <p:ext uri="{BB962C8B-B14F-4D97-AF65-F5344CB8AC3E}">
        <p14:creationId xmlns:p14="http://schemas.microsoft.com/office/powerpoint/2010/main" val="1593443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a:t>HSHL – ITD 6. Semester</a:t>
            </a:r>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Projektablauf</a:t>
            </a:r>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a:t>Research </a:t>
            </a:r>
            <a:r>
              <a:rPr lang="en-US" dirty="0" err="1"/>
              <a:t>zu</a:t>
            </a:r>
            <a:r>
              <a:rPr lang="en-US" dirty="0"/>
              <a:t> </a:t>
            </a:r>
            <a:r>
              <a:rPr lang="en-US" dirty="0" err="1"/>
              <a:t>bestehenden</a:t>
            </a:r>
            <a:r>
              <a:rPr lang="en-US" dirty="0"/>
              <a:t> </a:t>
            </a:r>
            <a:r>
              <a:rPr lang="en-US" dirty="0" err="1"/>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a:t>Vorteile</a:t>
            </a:r>
            <a:r>
              <a:rPr lang="en-US" dirty="0"/>
              <a:t> / </a:t>
            </a:r>
            <a:r>
              <a:rPr lang="en-US" dirty="0" err="1"/>
              <a:t>Schwächen</a:t>
            </a:r>
            <a:r>
              <a:rPr lang="en-US" dirty="0"/>
              <a:t> </a:t>
            </a:r>
            <a:r>
              <a:rPr lang="en-US" dirty="0" err="1"/>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a:t>Erste</a:t>
            </a:r>
            <a:r>
              <a:rPr lang="en-US" dirty="0"/>
              <a:t> </a:t>
            </a:r>
            <a:r>
              <a:rPr lang="en-US" dirty="0" err="1"/>
              <a:t>eigene</a:t>
            </a:r>
            <a:r>
              <a:rPr lang="en-US" dirty="0"/>
              <a:t> </a:t>
            </a:r>
            <a:r>
              <a:rPr lang="en-US" dirty="0" err="1"/>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a:t>Konzeption</a:t>
            </a:r>
            <a:r>
              <a:rPr lang="en-US" dirty="0"/>
              <a:t> </a:t>
            </a:r>
            <a:r>
              <a:rPr lang="en-US" dirty="0" err="1"/>
              <a:t>einer</a:t>
            </a:r>
            <a:r>
              <a:rPr lang="en-US" dirty="0"/>
              <a:t> App</a:t>
            </a:r>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a:t>Persona </a:t>
            </a:r>
            <a:r>
              <a:rPr lang="mr-IN" dirty="0"/>
              <a:t>–</a:t>
            </a:r>
            <a:r>
              <a:rPr lang="en-US" dirty="0"/>
              <a:t> </a:t>
            </a:r>
            <a:r>
              <a:rPr lang="en-US" dirty="0" err="1"/>
              <a:t>Zielgruppendefinition</a:t>
            </a:r>
            <a:endParaRPr lang="en-US" dirty="0"/>
          </a:p>
          <a:p>
            <a:pPr algn="ctr"/>
            <a:r>
              <a:rPr lang="en-US" dirty="0" err="1"/>
              <a:t>Für</a:t>
            </a:r>
            <a:r>
              <a:rPr lang="en-US" dirty="0"/>
              <a:t> App</a:t>
            </a:r>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a:t>Flexibles Platform-</a:t>
            </a:r>
          </a:p>
          <a:p>
            <a:pPr algn="ctr"/>
            <a:r>
              <a:rPr lang="en-US" dirty="0" err="1"/>
              <a:t>unabhängiges</a:t>
            </a:r>
            <a:r>
              <a:rPr lang="en-US" dirty="0"/>
              <a:t> Model</a:t>
            </a:r>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a:t>Schedule?</a:t>
            </a:r>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a:t>Android Studio</a:t>
            </a:r>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a:t>mBot</a:t>
            </a:r>
            <a:r>
              <a:rPr lang="en-US" dirty="0"/>
              <a:t> </a:t>
            </a:r>
            <a:r>
              <a:rPr lang="en-US" dirty="0" err="1"/>
              <a:t>Prototyp</a:t>
            </a:r>
            <a:r>
              <a:rPr lang="en-US" dirty="0"/>
              <a:t> </a:t>
            </a:r>
            <a:r>
              <a:rPr lang="en-US" dirty="0" err="1"/>
              <a:t>ähnlich</a:t>
            </a:r>
            <a:r>
              <a:rPr lang="en-US" dirty="0"/>
              <a:t> </a:t>
            </a:r>
          </a:p>
          <a:p>
            <a:pPr algn="ctr"/>
            <a:r>
              <a:rPr lang="en-US" dirty="0" err="1"/>
              <a:t>zur</a:t>
            </a:r>
            <a:r>
              <a:rPr lang="en-US" dirty="0"/>
              <a:t> </a:t>
            </a:r>
            <a:r>
              <a:rPr lang="en-US" dirty="0" err="1"/>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a:t>Gyrometer</a:t>
            </a:r>
            <a:r>
              <a:rPr lang="en-US" sz="1100" dirty="0"/>
              <a:t> </a:t>
            </a:r>
            <a:r>
              <a:rPr lang="en-US" sz="1100" dirty="0" err="1"/>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err="1"/>
              <a:t>mBot</a:t>
            </a:r>
            <a:r>
              <a:rPr lang="de-DE" sz="2400" b="1" dirty="0"/>
              <a:t> Prototypumsetzung</a:t>
            </a:r>
          </a:p>
          <a:p>
            <a:r>
              <a:rPr lang="de-DE" sz="2400" dirty="0"/>
              <a:t>Synergieeffekte zur Veranstaltung: Angewandte </a:t>
            </a:r>
            <a:r>
              <a:rPr lang="de-DE" sz="2400" dirty="0" err="1"/>
              <a:t>Etechnik</a:t>
            </a:r>
            <a:endParaRPr lang="de-DE" sz="2400" dirty="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dirty="0" err="1"/>
              <a:t>Münstermann</a:t>
            </a:r>
            <a:endParaRPr lang="en-US" sz="1050" dirty="0"/>
          </a:p>
        </p:txBody>
      </p:sp>
    </p:spTree>
    <p:extLst>
      <p:ext uri="{BB962C8B-B14F-4D97-AF65-F5344CB8AC3E}">
        <p14:creationId xmlns:p14="http://schemas.microsoft.com/office/powerpoint/2010/main" val="1318685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Prototyp</a:t>
            </a:r>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dirty="0" err="1"/>
              <a:t>Münstermann</a:t>
            </a:r>
            <a:endParaRPr lang="en-US" sz="1050" dirty="0"/>
          </a:p>
        </p:txBody>
      </p:sp>
      <p:sp>
        <p:nvSpPr>
          <p:cNvPr id="3" name="Inhaltsplatzhalter 2"/>
          <p:cNvSpPr>
            <a:spLocks noGrp="1"/>
          </p:cNvSpPr>
          <p:nvPr>
            <p:ph idx="1"/>
          </p:nvPr>
        </p:nvSpPr>
        <p:spPr/>
        <p:txBody>
          <a:bodyPr/>
          <a:lstStyle/>
          <a:p>
            <a:r>
              <a:rPr lang="de-DE" dirty="0" err="1"/>
              <a:t>iOS</a:t>
            </a:r>
            <a:r>
              <a:rPr lang="de-DE" dirty="0"/>
              <a:t> </a:t>
            </a:r>
            <a:r>
              <a:rPr lang="de-DE" dirty="0" err="1"/>
              <a:t>Application</a:t>
            </a:r>
            <a:endParaRPr lang="de-DE" dirty="0"/>
          </a:p>
          <a:p>
            <a:r>
              <a:rPr lang="de-DE" dirty="0"/>
              <a:t>Schnittstelle </a:t>
            </a:r>
            <a:r>
              <a:rPr lang="de-DE" dirty="0" err="1"/>
              <a:t>iPhone</a:t>
            </a:r>
            <a:r>
              <a:rPr lang="de-DE" dirty="0"/>
              <a:t> </a:t>
            </a:r>
            <a:r>
              <a:rPr lang="de-DE" dirty="0" err="1"/>
              <a:t>Mbot</a:t>
            </a:r>
            <a:endParaRPr lang="de-DE" dirty="0"/>
          </a:p>
          <a:p>
            <a:pPr lvl="1"/>
            <a:r>
              <a:rPr lang="de-DE" dirty="0"/>
              <a:t>Bluetooth Low </a:t>
            </a:r>
            <a:r>
              <a:rPr lang="de-DE" dirty="0" err="1"/>
              <a:t>Energy</a:t>
            </a:r>
            <a:endParaRPr lang="de-DE" dirty="0"/>
          </a:p>
          <a:p>
            <a:pPr lvl="1"/>
            <a:r>
              <a:rPr lang="de-DE" dirty="0" err="1"/>
              <a:t>Mbot</a:t>
            </a:r>
            <a:r>
              <a:rPr lang="de-DE" dirty="0"/>
              <a:t> Protokoll</a:t>
            </a:r>
          </a:p>
          <a:p>
            <a:r>
              <a:rPr lang="de-DE" dirty="0"/>
              <a:t>Funktionalität App</a:t>
            </a:r>
          </a:p>
          <a:p>
            <a:r>
              <a:rPr lang="de-DE" dirty="0" err="1"/>
              <a:t>Mbot</a:t>
            </a:r>
            <a:endParaRPr lang="de-DE" dirty="0"/>
          </a:p>
          <a:p>
            <a:r>
              <a:rPr lang="de-DE" dirty="0"/>
              <a:t>Alternative Ansätze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187" y="1709967"/>
            <a:ext cx="2048256" cy="4267200"/>
          </a:xfrm>
          <a:prstGeom prst="rect">
            <a:avLst/>
          </a:prstGeom>
        </p:spPr>
      </p:pic>
    </p:spTree>
    <p:extLst>
      <p:ext uri="{BB962C8B-B14F-4D97-AF65-F5344CB8AC3E}">
        <p14:creationId xmlns:p14="http://schemas.microsoft.com/office/powerpoint/2010/main" val="1088703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Prototyp </a:t>
            </a:r>
            <a:r>
              <a:rPr lang="mr-IN" sz="2400" dirty="0"/>
              <a:t>–</a:t>
            </a:r>
            <a:r>
              <a:rPr lang="de-DE" sz="2400" dirty="0"/>
              <a:t> </a:t>
            </a:r>
            <a:r>
              <a:rPr lang="de-DE" sz="2400" dirty="0" err="1"/>
              <a:t>iOS</a:t>
            </a:r>
            <a:r>
              <a:rPr lang="de-DE" sz="2400" dirty="0"/>
              <a:t> </a:t>
            </a:r>
            <a:r>
              <a:rPr lang="de-DE" sz="2400" dirty="0" err="1"/>
              <a:t>Application</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dirty="0" err="1"/>
              <a:t>Münstermann</a:t>
            </a:r>
            <a:endParaRPr lang="en-US" sz="1050" dirty="0"/>
          </a:p>
        </p:txBody>
      </p:sp>
      <p:sp>
        <p:nvSpPr>
          <p:cNvPr id="3" name="Inhaltsplatzhalter 2"/>
          <p:cNvSpPr>
            <a:spLocks noGrp="1"/>
          </p:cNvSpPr>
          <p:nvPr>
            <p:ph idx="1"/>
          </p:nvPr>
        </p:nvSpPr>
        <p:spPr/>
        <p:txBody>
          <a:bodyPr>
            <a:normAutofit lnSpcReduction="10000"/>
          </a:bodyPr>
          <a:lstStyle/>
          <a:p>
            <a:r>
              <a:rPr lang="de-DE" dirty="0"/>
              <a:t>Bluetooth Bibliothek</a:t>
            </a:r>
          </a:p>
          <a:p>
            <a:r>
              <a:rPr lang="de-DE" dirty="0"/>
              <a:t>Grafische User Eingabe</a:t>
            </a:r>
          </a:p>
          <a:p>
            <a:pPr lvl="1"/>
            <a:r>
              <a:rPr lang="de-DE" dirty="0"/>
              <a:t>Vorwärts / Rückwärts</a:t>
            </a:r>
          </a:p>
          <a:p>
            <a:pPr lvl="1"/>
            <a:r>
              <a:rPr lang="de-DE" dirty="0"/>
              <a:t>Kurvenfahrten</a:t>
            </a:r>
          </a:p>
          <a:p>
            <a:pPr lvl="1"/>
            <a:r>
              <a:rPr lang="de-DE" dirty="0" err="1"/>
              <a:t>Stop</a:t>
            </a:r>
            <a:r>
              <a:rPr lang="de-DE" dirty="0"/>
              <a:t> / Bremse </a:t>
            </a:r>
          </a:p>
          <a:p>
            <a:pPr lvl="1"/>
            <a:r>
              <a:rPr lang="de-DE" dirty="0"/>
              <a:t>An / Aus </a:t>
            </a:r>
          </a:p>
          <a:p>
            <a:pPr lvl="1"/>
            <a:r>
              <a:rPr lang="de-DE" dirty="0"/>
              <a:t>Max. Speed</a:t>
            </a:r>
          </a:p>
          <a:p>
            <a:r>
              <a:rPr lang="de-DE" dirty="0"/>
              <a:t>Protokollunterstützung MBOT / EFIX</a:t>
            </a:r>
          </a:p>
          <a:p>
            <a:endParaRPr lang="de-DE" dirty="0"/>
          </a:p>
        </p:txBody>
      </p:sp>
    </p:spTree>
    <p:extLst>
      <p:ext uri="{BB962C8B-B14F-4D97-AF65-F5344CB8AC3E}">
        <p14:creationId xmlns:p14="http://schemas.microsoft.com/office/powerpoint/2010/main" val="1277236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MATLAB GUI</a:t>
            </a:r>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a:t>Münstermann</a:t>
            </a:r>
            <a:endParaRPr lang="en-US" sz="1050" dirty="0"/>
          </a:p>
        </p:txBody>
      </p:sp>
    </p:spTree>
    <p:extLst>
      <p:ext uri="{BB962C8B-B14F-4D97-AF65-F5344CB8AC3E}">
        <p14:creationId xmlns:p14="http://schemas.microsoft.com/office/powerpoint/2010/main" val="196955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408" y="1057721"/>
            <a:ext cx="2589003" cy="1648904"/>
          </a:xfrm>
        </p:spPr>
      </p:pic>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MATLAB Model In The Loop</a:t>
            </a:r>
          </a:p>
        </p:txBody>
      </p:sp>
      <p:sp>
        <p:nvSpPr>
          <p:cNvPr id="8" name="Inhaltsplatzhalter 2"/>
          <p:cNvSpPr txBox="1">
            <a:spLocks/>
          </p:cNvSpPr>
          <p:nvPr/>
        </p:nvSpPr>
        <p:spPr>
          <a:xfrm>
            <a:off x="648000" y="2021180"/>
            <a:ext cx="7675432"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400" dirty="0"/>
              <a:t>Simulation der UWB Berechnung</a:t>
            </a:r>
          </a:p>
          <a:p>
            <a:r>
              <a:rPr lang="de-DE" sz="2400" dirty="0"/>
              <a:t>Fahrtenplanung</a:t>
            </a:r>
          </a:p>
          <a:p>
            <a:r>
              <a:rPr lang="de-DE" sz="2400" dirty="0"/>
              <a:t>Simulation von Ansteuerung zu Bewegung</a:t>
            </a:r>
          </a:p>
        </p:txBody>
      </p:sp>
      <p:sp>
        <p:nvSpPr>
          <p:cNvPr id="9" name="TextBox 8"/>
          <p:cNvSpPr txBox="1"/>
          <p:nvPr/>
        </p:nvSpPr>
        <p:spPr>
          <a:xfrm>
            <a:off x="3035084" y="6437376"/>
            <a:ext cx="2746265" cy="253916"/>
          </a:xfrm>
          <a:prstGeom prst="rect">
            <a:avLst/>
          </a:prstGeom>
          <a:noFill/>
        </p:spPr>
        <p:txBody>
          <a:bodyPr wrap="none" rtlCol="0">
            <a:spAutoFit/>
          </a:bodyPr>
          <a:lstStyle/>
          <a:p>
            <a:pPr algn="ctr"/>
            <a:r>
              <a:rPr lang="en-US" sz="1050" dirty="0"/>
              <a:t>HSHL – ITD 6. Semester </a:t>
            </a:r>
            <a:r>
              <a:rPr lang="mr-IN" sz="1050" dirty="0"/>
              <a:t>–</a:t>
            </a:r>
            <a:r>
              <a:rPr lang="en-US" sz="1050" dirty="0"/>
              <a:t> Daniel </a:t>
            </a:r>
            <a:r>
              <a:rPr lang="en-US" sz="1050"/>
              <a:t>Münstermann</a:t>
            </a:r>
            <a:endParaRPr lang="en-US" sz="1050" dirty="0"/>
          </a:p>
        </p:txBody>
      </p:sp>
    </p:spTree>
    <p:extLst>
      <p:ext uri="{BB962C8B-B14F-4D97-AF65-F5344CB8AC3E}">
        <p14:creationId xmlns:p14="http://schemas.microsoft.com/office/powerpoint/2010/main" val="107702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a:t>Grundidee:</a:t>
            </a:r>
          </a:p>
          <a:p>
            <a:pPr marL="0" indent="0" defTabSz="914400">
              <a:spcBef>
                <a:spcPts val="0"/>
              </a:spcBef>
              <a:buNone/>
            </a:pPr>
            <a:r>
              <a:rPr lang="de-DE" sz="2400" dirty="0"/>
              <a:t>Array aus Ultraschallmodulen</a:t>
            </a:r>
          </a:p>
          <a:p>
            <a:pPr marL="0" indent="0" defTabSz="914400">
              <a:spcBef>
                <a:spcPts val="0"/>
              </a:spcBef>
              <a:buNone/>
            </a:pPr>
            <a:r>
              <a:rPr lang="de-DE" sz="2400" dirty="0"/>
              <a:t>Sequentielles/Paralleles </a:t>
            </a:r>
          </a:p>
          <a:p>
            <a:pPr marL="0" indent="0" defTabSz="914400">
              <a:spcBef>
                <a:spcPts val="0"/>
              </a:spcBef>
              <a:buNone/>
            </a:pPr>
            <a:r>
              <a:rPr lang="de-DE" sz="2400" dirty="0"/>
              <a:t>abtasten der Umgebung</a:t>
            </a:r>
          </a:p>
          <a:p>
            <a:pPr marL="0" indent="0" defTabSz="914400">
              <a:spcBef>
                <a:spcPts val="0"/>
              </a:spcBef>
              <a:buNone/>
            </a:pPr>
            <a:endParaRPr lang="de-DE" sz="2400" dirty="0"/>
          </a:p>
          <a:p>
            <a:pPr marL="0" indent="0" defTabSz="914400">
              <a:spcBef>
                <a:spcPts val="0"/>
              </a:spcBef>
              <a:buNone/>
            </a:pPr>
            <a:r>
              <a:rPr lang="de-DE" sz="2400" dirty="0"/>
              <a:t>Lautsprecher und Mikrofone</a:t>
            </a:r>
          </a:p>
          <a:p>
            <a:pPr marL="0" indent="0" defTabSz="914400">
              <a:spcBef>
                <a:spcPts val="0"/>
              </a:spcBef>
              <a:buNone/>
            </a:pPr>
            <a:r>
              <a:rPr lang="de-DE" sz="2400" dirty="0"/>
              <a:t>erzeugen im Gehäuse</a:t>
            </a:r>
            <a:br>
              <a:rPr lang="de-DE" sz="2400" dirty="0"/>
            </a:br>
            <a:r>
              <a:rPr lang="de-DE" sz="2400" dirty="0"/>
              <a:t>Interferenzen.</a:t>
            </a:r>
          </a:p>
          <a:p>
            <a:pPr marL="0" indent="0" defTabSz="914400">
              <a:spcBef>
                <a:spcPts val="0"/>
              </a:spcBef>
              <a:buNone/>
            </a:pPr>
            <a:endParaRPr lang="de-DE" sz="2400" dirty="0"/>
          </a:p>
          <a:p>
            <a:pPr marL="0" indent="0" defTabSz="914400">
              <a:spcBef>
                <a:spcPts val="0"/>
              </a:spcBef>
              <a:buNone/>
            </a:pPr>
            <a:r>
              <a:rPr lang="de-DE" sz="2400" i="1" dirty="0"/>
              <a:t>Die genausten Ergebnisse bekommt man durch</a:t>
            </a:r>
          </a:p>
          <a:p>
            <a:pPr marL="0" indent="0" defTabSz="914400">
              <a:spcBef>
                <a:spcPts val="0"/>
              </a:spcBef>
              <a:buNone/>
            </a:pPr>
            <a:r>
              <a:rPr lang="de-DE" sz="2400" i="1" dirty="0"/>
              <a:t>einzelne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a:t>Nachteil: 	12microseconds pro Sensor</a:t>
            </a:r>
          </a:p>
          <a:p>
            <a:pPr marL="0" indent="0" defTabSz="914400">
              <a:spcBef>
                <a:spcPts val="0"/>
              </a:spcBef>
              <a:buNone/>
            </a:pPr>
            <a:r>
              <a:rPr lang="de-DE" sz="2400" dirty="0"/>
              <a:t>		</a:t>
            </a:r>
          </a:p>
          <a:p>
            <a:pPr marL="0" indent="0" defTabSz="914400">
              <a:spcBef>
                <a:spcPts val="0"/>
              </a:spcBef>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65</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HC-SR04 Array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38" y="108061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66</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HC-SR04 Array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73"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dirty="0"/>
              <a:t>Alternatives Ansteuerungskonzept:</a:t>
            </a:r>
            <a:br>
              <a:rPr lang="de-DE" sz="2400" dirty="0"/>
            </a:br>
            <a:r>
              <a:rPr lang="de-DE" sz="2400" b="1" dirty="0"/>
              <a:t>Steuerung über Handlauf / Greifreifen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a:t>HSHL – ITD 6. Semester</a:t>
            </a:r>
          </a:p>
        </p:txBody>
      </p:sp>
    </p:spTree>
    <p:extLst>
      <p:ext uri="{BB962C8B-B14F-4D97-AF65-F5344CB8AC3E}">
        <p14:creationId xmlns:p14="http://schemas.microsoft.com/office/powerpoint/2010/main" val="1158474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Aktivrollstuhlfahrer brauchen keine zusätzlichen Steuerelemente</a:t>
            </a:r>
          </a:p>
          <a:p>
            <a:pPr lvl="1"/>
            <a:r>
              <a:rPr lang="de-DE" sz="2400" dirty="0"/>
              <a:t>Kein “erlernen“ der Ansteuerung</a:t>
            </a:r>
          </a:p>
          <a:p>
            <a:pPr lvl="1"/>
            <a:r>
              <a:rPr lang="de-DE" sz="2400" dirty="0"/>
              <a:t>Adaption der Gewohnheiten</a:t>
            </a:r>
          </a:p>
          <a:p>
            <a:pPr lvl="1"/>
            <a:r>
              <a:rPr lang="de-DE" sz="2400" dirty="0" err="1"/>
              <a:t>eBike</a:t>
            </a:r>
            <a:r>
              <a:rPr lang="de-DE" sz="2400" dirty="0"/>
              <a:t>/</a:t>
            </a:r>
            <a:r>
              <a:rPr lang="de-DE" sz="2400" dirty="0" err="1"/>
              <a:t>Pedalec</a:t>
            </a:r>
            <a:r>
              <a:rPr lang="de-DE" sz="2400" dirty="0"/>
              <a:t> Gedanke für:</a:t>
            </a:r>
          </a:p>
          <a:p>
            <a:pPr lvl="2"/>
            <a:r>
              <a:rPr lang="de-DE" sz="2000" dirty="0"/>
              <a:t>weiter Strecken</a:t>
            </a:r>
          </a:p>
          <a:p>
            <a:pPr lvl="2"/>
            <a:r>
              <a:rPr lang="de-DE" sz="2000" dirty="0"/>
              <a:t>große Steigungen</a:t>
            </a:r>
          </a:p>
          <a:p>
            <a:pPr lvl="1"/>
            <a:r>
              <a:rPr lang="de-DE" sz="2400" dirty="0"/>
              <a:t>Parameter: Unterstützungsgrad und </a:t>
            </a:r>
            <a:r>
              <a:rPr lang="de-DE" sz="2400" i="1" dirty="0" err="1"/>
              <a:t>v</a:t>
            </a:r>
            <a:r>
              <a:rPr lang="de-DE" sz="2400" i="1" baseline="-25000" dirty="0" err="1"/>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Idee basiert auf dem Experteninterview mit Philipp</a:t>
            </a:r>
          </a:p>
        </p:txBody>
      </p:sp>
    </p:spTree>
    <p:extLst>
      <p:ext uri="{BB962C8B-B14F-4D97-AF65-F5344CB8AC3E}">
        <p14:creationId xmlns:p14="http://schemas.microsoft.com/office/powerpoint/2010/main" val="2037306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69</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a:t>
            </a:r>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a:t>Herausforderung</a:t>
            </a:r>
            <a:r>
              <a:rPr lang="en-US" sz="2800" dirty="0"/>
              <a:t>:</a:t>
            </a:r>
          </a:p>
          <a:p>
            <a:pPr lvl="1"/>
            <a:r>
              <a:rPr lang="en-US" sz="2400" dirty="0" err="1"/>
              <a:t>Drehzahländerung</a:t>
            </a:r>
            <a:r>
              <a:rPr lang="en-US" sz="2400" dirty="0"/>
              <a:t> </a:t>
            </a:r>
            <a:r>
              <a:rPr lang="en-US" sz="2400" dirty="0" err="1"/>
              <a:t>auslesen</a:t>
            </a:r>
            <a:r>
              <a:rPr lang="en-US" sz="2400" dirty="0"/>
              <a:t> </a:t>
            </a:r>
          </a:p>
          <a:p>
            <a:pPr lvl="2"/>
            <a:r>
              <a:rPr lang="en-US" sz="2000" dirty="0"/>
              <a:t> </a:t>
            </a:r>
          </a:p>
          <a:p>
            <a:pPr lvl="2"/>
            <a:r>
              <a:rPr lang="en-US" sz="2000" dirty="0"/>
              <a:t>Impulse </a:t>
            </a:r>
            <a:r>
              <a:rPr lang="en-US" sz="2000" dirty="0" err="1"/>
              <a:t>auslesen</a:t>
            </a:r>
            <a:r>
              <a:rPr lang="en-US" sz="2000" dirty="0"/>
              <a:t> </a:t>
            </a:r>
            <a:r>
              <a:rPr lang="en-US" sz="2000" dirty="0">
                <a:sym typeface="Wingdings"/>
              </a:rPr>
              <a:t> </a:t>
            </a:r>
            <a:r>
              <a:rPr lang="en-US" sz="2000" i="1" dirty="0">
                <a:sym typeface="Wingdings"/>
              </a:rPr>
              <a:t>Peaks </a:t>
            </a:r>
            <a:r>
              <a:rPr lang="en-US" sz="2000" i="1" dirty="0" err="1">
                <a:sym typeface="Wingdings"/>
              </a:rPr>
              <a:t>hoch</a:t>
            </a:r>
            <a:r>
              <a:rPr lang="en-US" sz="2000" i="1" dirty="0">
                <a:sym typeface="Wingdings"/>
              </a:rPr>
              <a:t> </a:t>
            </a:r>
            <a:r>
              <a:rPr lang="en-US" sz="2000" i="1" dirty="0" err="1">
                <a:sym typeface="Wingdings"/>
              </a:rPr>
              <a:t>genug</a:t>
            </a:r>
            <a:r>
              <a:rPr lang="en-US" sz="2000" i="1" dirty="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	</a:t>
            </a:r>
          </a:p>
        </p:txBody>
      </p:sp>
      <p:sp>
        <p:nvSpPr>
          <p:cNvPr id="3" name="Untertitel 2"/>
          <p:cNvSpPr>
            <a:spLocks noGrp="1"/>
          </p:cNvSpPr>
          <p:nvPr>
            <p:ph type="subTitle" idx="1"/>
          </p:nvPr>
        </p:nvSpPr>
        <p:spPr/>
        <p:txBody>
          <a:bodyPr>
            <a:normAutofit/>
          </a:bodyPr>
          <a:lstStyle/>
          <a:p>
            <a:r>
              <a:rPr lang="de-DE" sz="2400" b="1" dirty="0"/>
              <a:t>Anforderungen / </a:t>
            </a:r>
            <a:r>
              <a:rPr lang="de-DE" sz="2400" b="1" dirty="0" err="1"/>
              <a:t>Requierements</a:t>
            </a:r>
            <a:r>
              <a:rPr lang="de-DE" sz="2400" b="1" dirty="0"/>
              <a:t> / Pflichtenheft</a:t>
            </a:r>
          </a:p>
          <a:p>
            <a:r>
              <a:rPr lang="de-DE" sz="2000" dirty="0"/>
              <a:t>Funktionale / Nicht funktionale Anforderungen </a:t>
            </a:r>
          </a:p>
          <a:p>
            <a:pPr marL="342900" indent="-342900">
              <a:buFont typeface="Arial" charset="0"/>
              <a:buChar char="•"/>
            </a:pPr>
            <a:r>
              <a:rPr lang="de-DE" sz="2000" dirty="0"/>
              <a:t>	</a:t>
            </a:r>
            <a:r>
              <a:rPr lang="de-DE" sz="1600" i="1" dirty="0"/>
              <a:t>Was ist Rollstuhlfahrern wichtig?</a:t>
            </a:r>
          </a:p>
          <a:p>
            <a:endParaRPr lang="de-DE" sz="2400" b="1" dirty="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56139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70</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a:t>
            </a:r>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77500" lnSpcReduction="20000"/>
          </a:bodyPr>
          <a:lstStyle/>
          <a:p>
            <a:r>
              <a:rPr lang="en-US" sz="2800" dirty="0" err="1"/>
              <a:t>Pedelec</a:t>
            </a:r>
            <a:r>
              <a:rPr lang="en-US" sz="2800" dirty="0"/>
              <a:t> </a:t>
            </a:r>
            <a:r>
              <a:rPr lang="en-US" sz="2800" dirty="0" err="1"/>
              <a:t>Antrieb</a:t>
            </a:r>
            <a:r>
              <a:rPr lang="en-US" sz="2800" dirty="0"/>
              <a:t> </a:t>
            </a:r>
            <a:r>
              <a:rPr lang="en-US" sz="2800" dirty="0" err="1"/>
              <a:t>verwenden</a:t>
            </a:r>
            <a:r>
              <a:rPr lang="en-US" sz="2800" dirty="0"/>
              <a:t> (</a:t>
            </a:r>
            <a:r>
              <a:rPr lang="en-US" sz="2800" dirty="0" err="1"/>
              <a:t>Kostengünstig</a:t>
            </a:r>
            <a:r>
              <a:rPr lang="en-US" sz="2800" dirty="0"/>
              <a:t>)</a:t>
            </a:r>
          </a:p>
          <a:p>
            <a:r>
              <a:rPr lang="en-US" sz="2800" dirty="0" err="1"/>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
        <p:nvSpPr>
          <p:cNvPr id="10" name="TextBox 9"/>
          <p:cNvSpPr txBox="1"/>
          <p:nvPr/>
        </p:nvSpPr>
        <p:spPr>
          <a:xfrm>
            <a:off x="3088013" y="3295333"/>
            <a:ext cx="1876020" cy="461665"/>
          </a:xfrm>
          <a:prstGeom prst="rect">
            <a:avLst/>
          </a:prstGeom>
          <a:noFill/>
        </p:spPr>
        <p:txBody>
          <a:bodyPr wrap="square" rtlCol="0">
            <a:spAutoFit/>
          </a:bodyPr>
          <a:lstStyle/>
          <a:p>
            <a:pPr algn="r"/>
            <a:r>
              <a:rPr lang="en-US" sz="1200" i="1" dirty="0" err="1"/>
              <a:t>Zum</a:t>
            </a:r>
            <a:r>
              <a:rPr lang="en-US" sz="1200" i="1" dirty="0"/>
              <a:t> </a:t>
            </a:r>
            <a:r>
              <a:rPr lang="en-US" sz="1200" i="1" dirty="0" err="1"/>
              <a:t>Vergleich</a:t>
            </a:r>
            <a:r>
              <a:rPr lang="en-US" sz="1200" i="1" dirty="0"/>
              <a:t>:</a:t>
            </a:r>
          </a:p>
          <a:p>
            <a:pPr algn="r"/>
            <a:r>
              <a:rPr lang="en-US" sz="1200" i="1" dirty="0"/>
              <a:t>E-motion M15 je 150W</a:t>
            </a:r>
          </a:p>
        </p:txBody>
      </p:sp>
    </p:spTree>
    <p:extLst>
      <p:ext uri="{BB962C8B-B14F-4D97-AF65-F5344CB8AC3E}">
        <p14:creationId xmlns:p14="http://schemas.microsoft.com/office/powerpoint/2010/main" val="2126963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71</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 – Alternative 1</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72</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 – Alternative 2</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 – Alternative 3</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26.07.2018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a:t>HSHL – ITD 6. Semester </a:t>
            </a:r>
            <a:r>
              <a:rPr lang="mr-IN" sz="1050" dirty="0"/>
              <a:t>–</a:t>
            </a:r>
            <a:r>
              <a:rPr lang="en-US" sz="1050" dirty="0"/>
              <a:t> Christopher Beck, Daniel </a:t>
            </a:r>
            <a:r>
              <a:rPr lang="en-US" sz="1050" dirty="0" err="1"/>
              <a:t>Münstermann</a:t>
            </a:r>
            <a:r>
              <a:rPr lang="en-US" sz="1050" dirty="0"/>
              <a:t>, Alexander Wilms</a:t>
            </a:r>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Ansteuerung über Handlauf – Alternative 4</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a16="http://schemas.microsoft.com/office/drawing/2014/main" xmlns="" val="3781081371"/>
                    </a:ext>
                  </a:extLst>
                </a:gridCol>
                <a:gridCol w="873328">
                  <a:extLst>
                    <a:ext uri="{9D8B030D-6E8A-4147-A177-3AD203B41FA5}">
                      <a16:colId xmlns:a16="http://schemas.microsoft.com/office/drawing/2014/main" xmlns=""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a16="http://schemas.microsoft.com/office/drawing/2014/main" xmlns=""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a16="http://schemas.microsoft.com/office/drawing/2014/main" xmlns=""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a16="http://schemas.microsoft.com/office/drawing/2014/main" xmlns=""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a:solidFill>
                  <a:prstClr val="white"/>
                </a:solidFill>
                <a:latin typeface="Arial" panose="020B0604020202020204" pitchFamily="34" charset="0"/>
                <a:cs typeface="Arial" panose="020B0604020202020204" pitchFamily="34" charset="0"/>
              </a:rPr>
              <a:t>Rollstuhlfahrer /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a16="http://schemas.microsoft.com/office/drawing/2014/main" xmlns=""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xmlns=""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16554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a16="http://schemas.microsoft.com/office/drawing/2014/main" xmlns=""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a16="http://schemas.microsoft.com/office/drawing/2014/main" xmlns=""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a16="http://schemas.microsoft.com/office/drawing/2014/main" xmlns=""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a:t>HSHL – ITD 6. Semester </a:t>
            </a:r>
            <a:r>
              <a:rPr lang="mr-IN" sz="1050" dirty="0"/>
              <a:t>–</a:t>
            </a:r>
            <a:r>
              <a:rPr lang="en-US" sz="1050" dirty="0"/>
              <a:t> </a:t>
            </a:r>
            <a:r>
              <a:rPr lang="en-US" sz="1050" dirty="0" err="1"/>
              <a:t>Rojda</a:t>
            </a:r>
            <a:r>
              <a:rPr lang="en-US" sz="1050" dirty="0"/>
              <a:t> </a:t>
            </a:r>
            <a:r>
              <a:rPr lang="en-US" sz="1050" dirty="0" err="1"/>
              <a:t>Takmaz</a:t>
            </a:r>
            <a:endParaRPr lang="en-US" sz="1050" dirty="0"/>
          </a:p>
        </p:txBody>
      </p:sp>
    </p:spTree>
    <p:extLst>
      <p:ext uri="{BB962C8B-B14F-4D97-AF65-F5344CB8AC3E}">
        <p14:creationId xmlns:p14="http://schemas.microsoft.com/office/powerpoint/2010/main" val="574208041"/>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0</TotalTime>
  <Words>2353</Words>
  <Application>Microsoft Office PowerPoint</Application>
  <PresentationFormat>Bildschirmpräsentation (4:3)</PresentationFormat>
  <Paragraphs>685</Paragraphs>
  <Slides>74</Slides>
  <Notes>8</Notes>
  <HiddenSlides>0</HiddenSlides>
  <MMClips>0</MMClips>
  <ScaleCrop>false</ScaleCrop>
  <HeadingPairs>
    <vt:vector size="4" baseType="variant">
      <vt:variant>
        <vt:lpstr>Design</vt:lpstr>
      </vt:variant>
      <vt:variant>
        <vt:i4>1</vt:i4>
      </vt:variant>
      <vt:variant>
        <vt:lpstr>Folientitel</vt:lpstr>
      </vt:variant>
      <vt:variant>
        <vt:i4>74</vt:i4>
      </vt:variant>
    </vt:vector>
  </HeadingPairs>
  <TitlesOfParts>
    <vt:vector size="75" baseType="lpstr">
      <vt:lpstr>Office-Design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Use-Case Rollstuhl</vt:lpstr>
      <vt:lpstr>Thomas Müller – Alltag / Tagesablauf</vt:lpstr>
      <vt:lpstr>Nichtalltägliche Situationen</vt:lpstr>
      <vt:lpstr>Use-Case App</vt:lpstr>
      <vt:lpstr>Persona  –   Thomas Müller, 38</vt:lpstr>
      <vt:lpstr>PowerPoint-Präsentation</vt:lpstr>
      <vt:lpstr>Interaktionskonzept </vt:lpstr>
      <vt:lpstr>PowerPoint-Präsentation</vt:lpstr>
      <vt:lpstr>PowerPoint-Präsentation</vt:lpstr>
      <vt:lpstr>Tasks</vt:lpstr>
      <vt:lpstr>Mobilgerät Hardware</vt:lpstr>
      <vt:lpstr>Appstruktur</vt:lpstr>
      <vt:lpstr>GUI Struktur</vt:lpstr>
      <vt:lpstr>Mechanische Plattform</vt:lpstr>
      <vt:lpstr>PowerPoint-Präsentation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dc:title>
  <dc:creator>Christopher Beck</dc:creator>
  <cp:lastModifiedBy>Johannes</cp:lastModifiedBy>
  <cp:revision>83</cp:revision>
  <dcterms:created xsi:type="dcterms:W3CDTF">2018-06-04T17:28:29Z</dcterms:created>
  <dcterms:modified xsi:type="dcterms:W3CDTF">2018-07-26T06:05:29Z</dcterms:modified>
</cp:coreProperties>
</file>